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02" r:id="rId18"/>
    <p:sldId id="303" r:id="rId19"/>
    <p:sldId id="272" r:id="rId20"/>
    <p:sldId id="304" r:id="rId21"/>
    <p:sldId id="305" r:id="rId22"/>
    <p:sldId id="274" r:id="rId23"/>
    <p:sldId id="279" r:id="rId24"/>
    <p:sldId id="280" r:id="rId25"/>
    <p:sldId id="281" r:id="rId26"/>
    <p:sldId id="299"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s Mauricio Gomez Pena" initials="AMGP"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30T10:33:31.125" idx="1">
    <p:pos x="2838" y="2669"/>
    <p:text>Essential complexity is inherent and related to the problem and cannot be removed.
 We also bring our own complexity while writing the program. This is called accidental complexity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12-17T09:44:18.967" idx="2">
    <p:pos x="3776" y="-158"/>
    <p:text>A boundary between the domain and the infrastructure is set up so that the domain doesn't know anything about the infrastructure. That means the UI and the database depend on the business rules, but the business rules don't depend on the UI or database. This makes it a plugin architecture. It doesn't matter if the UI is a web interface, a desktop app, or a mobile app. It doesn't matter if the data is stored using SQL or NoSQL or in the cloud. The domain doesn't care. This makes it easy to change the infrastructure.
</p:text>
  </p:cm>
  <p:cm authorId="0" dt="2019-12-17T10:43:07.602" idx="3">
    <p:pos x="3856" y="-238"/>
    <p:text>It just means the essence of what your application does
</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9-12-18T13:49:00.529" idx="4">
    <p:pos x="3768" y="-1294"/>
    <p:text>https://blog.octo.com/hexagonal-architecture-three-principles-and-an-implementation-example/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p:txBody>
      </p:sp>
      <p:sp>
        <p:nvSpPr>
          <p:cNvPr id="119" name="Shape 11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11"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magen con título">
    <p:spTree>
      <p:nvGrpSpPr>
        <p:cNvPr id="1" name=""/>
        <p:cNvGrpSpPr/>
        <p:nvPr/>
      </p:nvGrpSpPr>
      <p:grpSpPr>
        <a:xfrm>
          <a:off x="0" y="0"/>
          <a:ext cx="0" cy="0"/>
          <a:chOff x="0" y="0"/>
          <a:chExt cx="0" cy="0"/>
        </a:xfrm>
      </p:grpSpPr>
      <p:sp>
        <p:nvSpPr>
          <p:cNvPr id="91"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92" name="Marcador de posición de imagen 2"/>
          <p:cNvSpPr>
            <a:spLocks noGrp="1"/>
          </p:cNvSpPr>
          <p:nvPr>
            <p:ph type="pic" sz="half" idx="13"/>
          </p:nvPr>
        </p:nvSpPr>
        <p:spPr>
          <a:xfrm>
            <a:off x="5183187" y="987425"/>
            <a:ext cx="6172201" cy="4873625"/>
          </a:xfrm>
          <a:prstGeom prst="rect">
            <a:avLst/>
          </a:prstGeom>
        </p:spPr>
        <p:txBody>
          <a:bodyPr lIns="91439" rIns="91439">
            <a:noAutofit/>
          </a:bodyPr>
          <a:lstStyle/>
          <a:p/>
        </p:txBody>
      </p:sp>
      <p:sp>
        <p:nvSpPr>
          <p:cNvPr id="93"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ítulo y texto vertical">
    <p:spTree>
      <p:nvGrpSpPr>
        <p:cNvPr id="1" name=""/>
        <p:cNvGrpSpPr/>
        <p:nvPr/>
      </p:nvGrpSpPr>
      <p:grpSpPr>
        <a:xfrm>
          <a:off x="0" y="0"/>
          <a:ext cx="0" cy="0"/>
          <a:chOff x="0" y="0"/>
          <a:chExt cx="0" cy="0"/>
        </a:xfrm>
      </p:grpSpPr>
      <p:sp>
        <p:nvSpPr>
          <p:cNvPr id="101" name="Title Text"/>
          <p:cNvSpPr txBox="1">
            <a:spLocks noGrp="1"/>
          </p:cNvSpPr>
          <p:nvPr>
            <p:ph type="title" hasCustomPrompt="1"/>
          </p:nvPr>
        </p:nvSpPr>
        <p:spPr>
          <a:prstGeom prst="rect">
            <a:avLst/>
          </a:prstGeom>
        </p:spPr>
        <p:txBody>
          <a:bodyPr/>
          <a:lstStyle/>
          <a:p>
            <a:r>
              <a:t>Title Text</a:t>
            </a:r>
          </a:p>
        </p:txBody>
      </p:sp>
      <p:sp>
        <p:nvSpPr>
          <p:cNvPr id="102"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ítulo vertical y texto">
    <p:spTree>
      <p:nvGrpSpPr>
        <p:cNvPr id="1" name=""/>
        <p:cNvGrpSpPr/>
        <p:nvPr/>
      </p:nvGrpSpPr>
      <p:grpSpPr>
        <a:xfrm>
          <a:off x="0" y="0"/>
          <a:ext cx="0" cy="0"/>
          <a:chOff x="0" y="0"/>
          <a:chExt cx="0" cy="0"/>
        </a:xfrm>
      </p:grpSpPr>
      <p:sp>
        <p:nvSpPr>
          <p:cNvPr id="110" name="Title Text"/>
          <p:cNvSpPr txBox="1">
            <a:spLocks noGrp="1"/>
          </p:cNvSpPr>
          <p:nvPr>
            <p:ph type="title" hasCustomPrompt="1"/>
          </p:nvPr>
        </p:nvSpPr>
        <p:spPr>
          <a:xfrm>
            <a:off x="8724900" y="365125"/>
            <a:ext cx="2628900" cy="5811838"/>
          </a:xfrm>
          <a:prstGeom prst="rect">
            <a:avLst/>
          </a:prstGeom>
        </p:spPr>
        <p:txBody>
          <a:bodyPr/>
          <a:lstStyle/>
          <a:p>
            <a:r>
              <a:t>Title Text</a:t>
            </a:r>
          </a:p>
        </p:txBody>
      </p:sp>
      <p:sp>
        <p:nvSpPr>
          <p:cNvPr id="111" name="Body Level One…"/>
          <p:cNvSpPr txBox="1">
            <a:spLocks noGrp="1"/>
          </p:cNvSpPr>
          <p:nvPr>
            <p:ph type="body" idx="1" hasCustomPrompt="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y objetos">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prstGeom prst="rect">
            <a:avLst/>
          </a:prstGeom>
        </p:spPr>
        <p:txBody>
          <a:bodyPr/>
          <a:lstStyle/>
          <a:p>
            <a:r>
              <a:t>Title Text</a:t>
            </a:r>
          </a:p>
        </p:txBody>
      </p:sp>
      <p:sp>
        <p:nvSpPr>
          <p:cNvPr id="21"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ítulo y objetos 0">
    <p:spTree>
      <p:nvGrpSpPr>
        <p:cNvPr id="1" name=""/>
        <p:cNvGrpSpPr/>
        <p:nvPr/>
      </p:nvGrpSpPr>
      <p:grpSpPr>
        <a:xfrm>
          <a:off x="0" y="0"/>
          <a:ext cx="0" cy="0"/>
          <a:chOff x="0" y="0"/>
          <a:chExt cx="0" cy="0"/>
        </a:xfrm>
      </p:grpSpPr>
      <p:sp>
        <p:nvSpPr>
          <p:cNvPr id="29" name="Title Text"/>
          <p:cNvSpPr txBox="1">
            <a:spLocks noGrp="1"/>
          </p:cNvSpPr>
          <p:nvPr>
            <p:ph type="title" hasCustomPrompt="1"/>
          </p:nvPr>
        </p:nvSpPr>
        <p:spPr>
          <a:prstGeom prst="rect">
            <a:avLst/>
          </a:prstGeom>
        </p:spPr>
        <p:txBody>
          <a:bodyPr/>
          <a:lstStyle>
            <a:lvl1pPr>
              <a:defRPr>
                <a:solidFill>
                  <a:srgbClr val="FFFFFF"/>
                </a:solidFill>
              </a:defRPr>
            </a:lvl1pPr>
          </a:lstStyle>
          <a:p>
            <a:r>
              <a:t>Title Text</a:t>
            </a:r>
          </a:p>
        </p:txBody>
      </p:sp>
      <p:sp>
        <p:nvSpPr>
          <p:cNvPr id="30" name="Body Level One…"/>
          <p:cNvSpPr txBox="1">
            <a:spLocks noGrp="1"/>
          </p:cNvSpPr>
          <p:nvPr>
            <p:ph type="body" idx="1" hasCustomPrompt="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Encabezado de sección">
    <p:spTree>
      <p:nvGrpSpPr>
        <p:cNvPr id="1" name=""/>
        <p:cNvGrpSpPr/>
        <p:nvPr/>
      </p:nvGrpSpPr>
      <p:grpSpPr>
        <a:xfrm>
          <a:off x="0" y="0"/>
          <a:ext cx="0" cy="0"/>
          <a:chOff x="0" y="0"/>
          <a:chExt cx="0" cy="0"/>
        </a:xfrm>
      </p:grpSpPr>
      <p:sp>
        <p:nvSpPr>
          <p:cNvPr id="38"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39"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os objetos">
    <p:spTree>
      <p:nvGrpSpPr>
        <p:cNvPr id="1" name=""/>
        <p:cNvGrpSpPr/>
        <p:nvPr/>
      </p:nvGrpSpPr>
      <p:grpSpPr>
        <a:xfrm>
          <a:off x="0" y="0"/>
          <a:ext cx="0" cy="0"/>
          <a:chOff x="0" y="0"/>
          <a:chExt cx="0" cy="0"/>
        </a:xfrm>
      </p:grpSpPr>
      <p:sp>
        <p:nvSpPr>
          <p:cNvPr id="47" name="Title Text"/>
          <p:cNvSpPr txBox="1">
            <a:spLocks noGrp="1"/>
          </p:cNvSpPr>
          <p:nvPr>
            <p:ph type="title" hasCustomPrompt="1"/>
          </p:nvPr>
        </p:nvSpPr>
        <p:spPr>
          <a:prstGeom prst="rect">
            <a:avLst/>
          </a:prstGeom>
        </p:spPr>
        <p:txBody>
          <a:bodyPr/>
          <a:lstStyle/>
          <a:p>
            <a:r>
              <a:t>Title Text</a:t>
            </a:r>
          </a:p>
        </p:txBody>
      </p:sp>
      <p:sp>
        <p:nvSpPr>
          <p:cNvPr id="48" name="Body Level One…"/>
          <p:cNvSpPr txBox="1">
            <a:spLocks noGrp="1"/>
          </p:cNvSpPr>
          <p:nvPr>
            <p:ph type="body" sz="half" idx="1" hasCustomPrompt="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ación">
    <p:spTree>
      <p:nvGrpSpPr>
        <p:cNvPr id="1" name=""/>
        <p:cNvGrpSpPr/>
        <p:nvPr/>
      </p:nvGrpSpPr>
      <p:grpSpPr>
        <a:xfrm>
          <a:off x="0" y="0"/>
          <a:ext cx="0" cy="0"/>
          <a:chOff x="0" y="0"/>
          <a:chExt cx="0" cy="0"/>
        </a:xfrm>
      </p:grpSpPr>
      <p:sp>
        <p:nvSpPr>
          <p:cNvPr id="56" name="Title Text"/>
          <p:cNvSpPr txBox="1">
            <a:spLocks noGrp="1"/>
          </p:cNvSpPr>
          <p:nvPr>
            <p:ph type="title" hasCustomPrompt="1"/>
          </p:nvPr>
        </p:nvSpPr>
        <p:spPr>
          <a:xfrm>
            <a:off x="839787" y="365125"/>
            <a:ext cx="10515601" cy="1325563"/>
          </a:xfrm>
          <a:prstGeom prst="rect">
            <a:avLst/>
          </a:prstGeom>
        </p:spPr>
        <p:txBody>
          <a:bodyPr/>
          <a:lstStyle/>
          <a:p>
            <a:r>
              <a:t>Title Text</a:t>
            </a:r>
          </a:p>
        </p:txBody>
      </p:sp>
      <p:sp>
        <p:nvSpPr>
          <p:cNvPr id="57" name="Body Level One…"/>
          <p:cNvSpPr txBox="1">
            <a:spLocks noGrp="1"/>
          </p:cNvSpPr>
          <p:nvPr>
            <p:ph type="body" sz="quarter" idx="1" hasCustomPrompt="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8" name="Marcador de texto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olo el título">
    <p:spTree>
      <p:nvGrpSpPr>
        <p:cNvPr id="1" name=""/>
        <p:cNvGrpSpPr/>
        <p:nvPr/>
      </p:nvGrpSpPr>
      <p:grpSpPr>
        <a:xfrm>
          <a:off x="0" y="0"/>
          <a:ext cx="0" cy="0"/>
          <a:chOff x="0" y="0"/>
          <a:chExt cx="0" cy="0"/>
        </a:xfrm>
      </p:grpSpPr>
      <p:sp>
        <p:nvSpPr>
          <p:cNvPr id="66" name="Title Text"/>
          <p:cNvSpPr txBox="1">
            <a:spLocks noGrp="1"/>
          </p:cNvSpPr>
          <p:nvPr>
            <p:ph type="title" hasCustomPrompt="1"/>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ido con título">
    <p:spTree>
      <p:nvGrpSpPr>
        <p:cNvPr id="1" name=""/>
        <p:cNvGrpSpPr/>
        <p:nvPr/>
      </p:nvGrpSpPr>
      <p:grpSpPr>
        <a:xfrm>
          <a:off x="0" y="0"/>
          <a:ext cx="0" cy="0"/>
          <a:chOff x="0" y="0"/>
          <a:chExt cx="0" cy="0"/>
        </a:xfrm>
      </p:grpSpPr>
      <p:sp>
        <p:nvSpPr>
          <p:cNvPr id="81"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82" name="Body Level One…"/>
          <p:cNvSpPr txBox="1">
            <a:spLocks noGrp="1"/>
          </p:cNvSpPr>
          <p:nvPr>
            <p:ph type="body" sz="half" idx="1" hasCustomPrompt="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3" name="Marcador de texto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tiff"/><Relationship Id="rId1"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tiff"/><Relationship Id="rId1" Type="http://schemas.openxmlformats.org/officeDocument/2006/relationships/image" Target="../media/image10.tif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tif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tiff"/><Relationship Id="rId2" Type="http://schemas.openxmlformats.org/officeDocument/2006/relationships/image" Target="../media/image1.png"/><Relationship Id="rId1" Type="http://schemas.openxmlformats.org/officeDocument/2006/relationships/image" Target="../media/image13.tif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tif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8.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tif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tif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1.xml"/><Relationship Id="rId1" Type="http://schemas.openxmlformats.org/officeDocument/2006/relationships/image" Target="../media/image2.tif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8.xml.rels><?xml version="1.0" encoding="UTF-8" standalone="yes"?>
<Relationships xmlns="http://schemas.openxmlformats.org/package/2006/relationships"><Relationship Id="rId4" Type="http://schemas.openxmlformats.org/officeDocument/2006/relationships/comments" Target="../comments/comment3.xml"/><Relationship Id="rId3" Type="http://schemas.openxmlformats.org/officeDocument/2006/relationships/slideLayout" Target="../slideLayouts/slideLayout2.xml"/><Relationship Id="rId2" Type="http://schemas.openxmlformats.org/officeDocument/2006/relationships/image" Target="../media/image5.tiff"/><Relationship Id="rId1"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ítulo 1"/>
          <p:cNvSpPr txBox="1">
            <a:spLocks noGrp="1"/>
          </p:cNvSpPr>
          <p:nvPr>
            <p:ph type="ctrTitle"/>
          </p:nvPr>
        </p:nvSpPr>
        <p:spPr>
          <a:prstGeom prst="rect">
            <a:avLst/>
          </a:prstGeom>
        </p:spPr>
        <p:txBody>
          <a:bodyPr/>
          <a:lstStyle/>
          <a:p>
            <a:r>
              <a:t>Clean Architecture</a:t>
            </a:r>
            <a:r>
              <a:rPr lang="es-CO"/>
              <a:t> En Elixir</a:t>
            </a:r>
            <a:r>
              <a:t> </a:t>
            </a:r>
          </a:p>
        </p:txBody>
      </p:sp>
      <p:sp>
        <p:nvSpPr>
          <p:cNvPr id="124" name="Text"/>
          <p:cNvSpPr txBox="1"/>
          <p:nvPr/>
        </p:nvSpPr>
        <p:spPr>
          <a:xfrm>
            <a:off x="10781303" y="5753572"/>
            <a:ext cx="142241" cy="269241"/>
          </a:xfrm>
          <a:prstGeom prst="rect">
            <a:avLst/>
          </a:prstGeom>
          <a:ln w="12700">
            <a:miter lim="400000"/>
          </a:ln>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125" name="Rectangle"/>
          <p:cNvSpPr/>
          <p:nvPr/>
        </p:nvSpPr>
        <p:spPr>
          <a:xfrm>
            <a:off x="-88648" y="-69802"/>
            <a:ext cx="12369295" cy="1404047"/>
          </a:xfrm>
          <a:prstGeom prst="rect">
            <a:avLst/>
          </a:prstGeom>
          <a:solidFill>
            <a:schemeClr val="accent6"/>
          </a:solidFill>
          <a:ln w="12700">
            <a:solidFill>
              <a:schemeClr val="accent6"/>
            </a:solidFill>
            <a:miter/>
          </a:ln>
        </p:spPr>
        <p:txBody>
          <a:bodyPr lIns="45719" rIns="45719" anchor="ctr">
            <a:noAutofit/>
          </a:bodyPr>
          <a:lstStyle/>
          <a:p>
            <a:pPr lvl="0" algn="l"/>
            <a:endParaRPr>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210"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211" name="Line"/>
          <p:cNvSpPr/>
          <p:nvPr/>
        </p:nvSpPr>
        <p:spPr>
          <a:xfrm>
            <a:off x="3105032" y="660273"/>
            <a:ext cx="7569497" cy="1"/>
          </a:xfrm>
          <a:prstGeom prst="line">
            <a:avLst/>
          </a:prstGeom>
          <a:solidFill>
            <a:srgbClr val="7030A0"/>
          </a:solidFill>
          <a:ln w="63500">
            <a:solidFill>
              <a:srgbClr val="7030A0"/>
            </a:solidFill>
            <a:miter/>
          </a:ln>
        </p:spPr>
        <p:txBody>
          <a:bodyPr lIns="45719" rIns="45719"/>
          <a:lstStyle/>
          <a:p/>
        </p:txBody>
      </p:sp>
      <p:sp>
        <p:nvSpPr>
          <p:cNvPr id="212"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213" name="Circle"/>
          <p:cNvSpPr/>
          <p:nvPr/>
        </p:nvSpPr>
        <p:spPr>
          <a:xfrm>
            <a:off x="3080292" y="532003"/>
            <a:ext cx="256541" cy="256541"/>
          </a:xfrm>
          <a:prstGeom prst="ellipse">
            <a:avLst/>
          </a:prstGeom>
          <a:solidFill>
            <a:srgbClr val="7030A0"/>
          </a:solidFill>
          <a:ln w="12700">
            <a:solidFill>
              <a:srgbClr val="7030A0"/>
            </a:solidFill>
            <a:miter lim="400000"/>
          </a:ln>
        </p:spPr>
        <p:txBody>
          <a:bodyPr lIns="45719" rIns="45719" anchor="ctr"/>
          <a:lstStyle/>
          <a:p/>
        </p:txBody>
      </p:sp>
      <p:sp>
        <p:nvSpPr>
          <p:cNvPr id="215" name="Principies…"/>
          <p:cNvSpPr txBox="1"/>
          <p:nvPr/>
        </p:nvSpPr>
        <p:spPr>
          <a:xfrm>
            <a:off x="4293044" y="3018043"/>
            <a:ext cx="6391513" cy="1209041"/>
          </a:xfrm>
          <a:prstGeom prst="rect">
            <a:avLst/>
          </a:prstGeom>
          <a:ln w="12700">
            <a:miter lim="400000"/>
          </a:ln>
        </p:spPr>
        <p:txBody>
          <a:bodyPr lIns="45719" rIns="45719">
            <a:spAutoFit/>
          </a:bodyPr>
          <a:lstStyle/>
          <a:p>
            <a:r>
              <a:rPr sz="2100" b="1"/>
              <a:t>Principies</a:t>
            </a:r>
            <a:r>
              <a:t> </a:t>
            </a:r>
          </a:p>
          <a:p/>
          <a:p>
            <a:pPr marL="180340" indent="-180340">
              <a:buSzPct val="100000"/>
              <a:buChar char="•"/>
            </a:pPr>
            <a:r>
              <a:t>Dependencies are going from Application and Infrastructure to the Domain</a:t>
            </a:r>
          </a:p>
        </p:txBody>
      </p:sp>
      <p:pic>
        <p:nvPicPr>
          <p:cNvPr id="216" name="Image" descr="Image"/>
          <p:cNvPicPr>
            <a:picLocks noChangeAspect="1"/>
          </p:cNvPicPr>
          <p:nvPr/>
        </p:nvPicPr>
        <p:blipFill>
          <a:blip r:embed="rId1"/>
          <a:srcRect/>
          <a:stretch>
            <a:fillRect/>
          </a:stretch>
        </p:blipFill>
        <p:spPr>
          <a:xfrm>
            <a:off x="2895897" y="1483334"/>
            <a:ext cx="8977329" cy="3819501"/>
          </a:xfrm>
          <a:prstGeom prst="rect">
            <a:avLst/>
          </a:prstGeom>
          <a:ln w="12700">
            <a:miter lim="400000"/>
            <a:headEnd/>
            <a:tailEnd/>
          </a:ln>
        </p:spPr>
      </p:pic>
      <p:sp>
        <p:nvSpPr>
          <p:cNvPr id="217" name="Everything depends on the Domain, the Domain does not depend on anything"/>
          <p:cNvSpPr txBox="1"/>
          <p:nvPr/>
        </p:nvSpPr>
        <p:spPr>
          <a:xfrm>
            <a:off x="3922673" y="5291515"/>
            <a:ext cx="5654417" cy="726441"/>
          </a:xfrm>
          <a:prstGeom prst="rect">
            <a:avLst/>
          </a:prstGeom>
          <a:ln w="12700">
            <a:miter lim="400000"/>
          </a:ln>
        </p:spPr>
        <p:txBody>
          <a:bodyPr lIns="45719" rIns="45719">
            <a:spAutoFit/>
          </a:bodyPr>
          <a:lstStyle>
            <a:lvl1pPr algn="ctr">
              <a:defRPr sz="2100" b="1"/>
            </a:lvl1pPr>
          </a:lstStyle>
          <a:p>
            <a:r>
              <a:t>Everything depends on the Domain, the Domain does not depend on anything</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216"/>
                                        </p:tgtEl>
                                        <p:attrNameLst>
                                          <p:attrName>style.visibility</p:attrName>
                                        </p:attrNameLst>
                                      </p:cBhvr>
                                      <p:to>
                                        <p:strVal val="visible"/>
                                      </p:to>
                                    </p:set>
                                    <p:animEffect transition="in" filter="dissolve">
                                      <p:cBhvr>
                                        <p:cTn id="7" dur="5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indefinite" fill="hold"/>
                                        <p:tgtEl>
                                          <p:spTgt spid="217"/>
                                        </p:tgtEl>
                                        <p:attrNameLst>
                                          <p:attrName>style.visibility</p:attrName>
                                        </p:attrNameLst>
                                      </p:cBhvr>
                                      <p:to>
                                        <p:strVal val="visible"/>
                                      </p:to>
                                    </p:set>
                                    <p:animEffect transition="in" filter="dissolve">
                                      <p:cBhvr>
                                        <p:cTn id="12"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advAuto="0"/>
      <p:bldP spid="217"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220"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221" name="Line"/>
          <p:cNvSpPr/>
          <p:nvPr/>
        </p:nvSpPr>
        <p:spPr>
          <a:xfrm>
            <a:off x="3105032" y="660273"/>
            <a:ext cx="7569497" cy="1"/>
          </a:xfrm>
          <a:prstGeom prst="line">
            <a:avLst/>
          </a:prstGeom>
          <a:solidFill>
            <a:srgbClr val="7030A0"/>
          </a:solidFill>
          <a:ln w="63500">
            <a:solidFill>
              <a:srgbClr val="7030A0"/>
            </a:solidFill>
            <a:miter/>
          </a:ln>
        </p:spPr>
        <p:txBody>
          <a:bodyPr lIns="45719" rIns="45719"/>
          <a:lstStyle/>
          <a:p/>
        </p:txBody>
      </p:sp>
      <p:sp>
        <p:nvSpPr>
          <p:cNvPr id="222"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223" name="Circle"/>
          <p:cNvSpPr/>
          <p:nvPr/>
        </p:nvSpPr>
        <p:spPr>
          <a:xfrm>
            <a:off x="3080292" y="532003"/>
            <a:ext cx="256541" cy="256541"/>
          </a:xfrm>
          <a:prstGeom prst="ellipse">
            <a:avLst/>
          </a:prstGeom>
          <a:solidFill>
            <a:srgbClr val="7030A0"/>
          </a:solidFill>
          <a:ln w="12700">
            <a:solidFill>
              <a:srgbClr val="7030A0"/>
            </a:solidFill>
            <a:miter lim="400000"/>
          </a:ln>
        </p:spPr>
        <p:txBody>
          <a:bodyPr lIns="45719" rIns="45719" anchor="ctr"/>
          <a:lstStyle/>
          <a:p/>
        </p:txBody>
      </p:sp>
      <p:sp>
        <p:nvSpPr>
          <p:cNvPr id="224" name="The hexagonal architecture uses the metaphor of ports and adapters to represent the interactions between inside and outside."/>
          <p:cNvSpPr txBox="1"/>
          <p:nvPr/>
        </p:nvSpPr>
        <p:spPr>
          <a:xfrm>
            <a:off x="3120786" y="3695518"/>
            <a:ext cx="8197992" cy="1158241"/>
          </a:xfrm>
          <a:prstGeom prst="rect">
            <a:avLst/>
          </a:prstGeom>
          <a:ln w="12700">
            <a:miter lim="400000"/>
          </a:ln>
        </p:spPr>
        <p:txBody>
          <a:bodyPr lIns="45719" rIns="45719">
            <a:spAutoFit/>
          </a:bodyPr>
          <a:lstStyle/>
          <a:p>
            <a:pPr algn="ctr"/>
            <a:r>
              <a:t>The hexagonal architecture uses the metaphor of </a:t>
            </a:r>
            <a:r>
              <a:rPr b="1"/>
              <a:t>ports and adapters</a:t>
            </a:r>
            <a:r>
              <a:t> to represent the interactions between inside and outside. </a:t>
            </a:r>
          </a:p>
          <a:p>
            <a:pPr algn="ctr"/>
          </a:p>
        </p:txBody>
      </p:sp>
      <p:pic>
        <p:nvPicPr>
          <p:cNvPr id="225" name="Image" descr="Image"/>
          <p:cNvPicPr>
            <a:picLocks noChangeAspect="1"/>
          </p:cNvPicPr>
          <p:nvPr/>
        </p:nvPicPr>
        <p:blipFill>
          <a:blip r:embed="rId1"/>
          <a:stretch>
            <a:fillRect/>
          </a:stretch>
        </p:blipFill>
        <p:spPr>
          <a:xfrm>
            <a:off x="2532592" y="1614613"/>
            <a:ext cx="9374379" cy="4185551"/>
          </a:xfrm>
          <a:prstGeom prst="rect">
            <a:avLst/>
          </a:prstGeom>
          <a:ln w="12700">
            <a:miter lim="400000"/>
            <a:headEnd/>
            <a:tailEnd/>
          </a:ln>
        </p:spPr>
      </p:pic>
      <p:pic>
        <p:nvPicPr>
          <p:cNvPr id="226" name="Image" descr="Image"/>
          <p:cNvPicPr>
            <a:picLocks noChangeAspect="1"/>
          </p:cNvPicPr>
          <p:nvPr/>
        </p:nvPicPr>
        <p:blipFill>
          <a:blip r:embed="rId2"/>
          <a:stretch>
            <a:fillRect/>
          </a:stretch>
        </p:blipFill>
        <p:spPr>
          <a:xfrm>
            <a:off x="2678454" y="1273423"/>
            <a:ext cx="9082656" cy="4867931"/>
          </a:xfrm>
          <a:prstGeom prst="rect">
            <a:avLst/>
          </a:prstGeom>
          <a:ln w="12700">
            <a:miter lim="400000"/>
            <a:headEnd/>
            <a:tailEnd/>
          </a:ln>
        </p:spPr>
      </p:pic>
      <p:sp>
        <p:nvSpPr>
          <p:cNvPr id="227" name="Ports (Behavior) are defined by the business, so they are inside"/>
          <p:cNvSpPr txBox="1"/>
          <p:nvPr/>
        </p:nvSpPr>
        <p:spPr>
          <a:xfrm>
            <a:off x="2955839" y="5943765"/>
            <a:ext cx="9162886" cy="358141"/>
          </a:xfrm>
          <a:prstGeom prst="rect">
            <a:avLst/>
          </a:prstGeom>
          <a:ln w="12700">
            <a:miter lim="400000"/>
          </a:ln>
        </p:spPr>
        <p:txBody>
          <a:bodyPr lIns="45719" rIns="45719">
            <a:spAutoFit/>
          </a:bodyPr>
          <a:lstStyle/>
          <a:p>
            <a:r>
              <a:rPr b="1"/>
              <a:t>Ports (Behavior) are defined by the business</a:t>
            </a:r>
            <a:r>
              <a:t>, so they are inside</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225"/>
                                        </p:tgtEl>
                                        <p:attrNameLst>
                                          <p:attrName>style.visibility</p:attrName>
                                        </p:attrNameLst>
                                      </p:cBhvr>
                                      <p:to>
                                        <p:strVal val="visible"/>
                                      </p:to>
                                    </p:set>
                                    <p:animEffect transition="in" filter="dissolve">
                                      <p:cBhvr>
                                        <p:cTn id="7" dur="1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indefinite" fill="hold"/>
                                        <p:tgtEl>
                                          <p:spTgt spid="2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indefinite" fill="hold"/>
                                        <p:tgtEl>
                                          <p:spTgt spid="226"/>
                                        </p:tgtEl>
                                        <p:attrNameLst>
                                          <p:attrName>style.visibility</p:attrName>
                                        </p:attrNameLst>
                                      </p:cBhvr>
                                      <p:to>
                                        <p:strVal val="visible"/>
                                      </p:to>
                                    </p:set>
                                    <p:animEffect transition="in" filter="dissolve">
                                      <p:cBhvr>
                                        <p:cTn id="16"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advAuto="0"/>
      <p:bldP spid="226" grpId="0" animBg="1" advAuto="0"/>
      <p:bldP spid="22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231"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232" name="Line"/>
          <p:cNvSpPr/>
          <p:nvPr/>
        </p:nvSpPr>
        <p:spPr>
          <a:xfrm>
            <a:off x="3105032" y="660273"/>
            <a:ext cx="7569497" cy="1"/>
          </a:xfrm>
          <a:prstGeom prst="line">
            <a:avLst/>
          </a:prstGeom>
          <a:solidFill>
            <a:srgbClr val="7030A0"/>
          </a:solidFill>
          <a:ln w="63500">
            <a:solidFill>
              <a:srgbClr val="7030A0"/>
            </a:solidFill>
            <a:miter/>
          </a:ln>
        </p:spPr>
        <p:txBody>
          <a:bodyPr lIns="45719" rIns="45719"/>
          <a:lstStyle/>
          <a:p/>
        </p:txBody>
      </p:sp>
      <p:sp>
        <p:nvSpPr>
          <p:cNvPr id="233"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234" name="Circle"/>
          <p:cNvSpPr/>
          <p:nvPr/>
        </p:nvSpPr>
        <p:spPr>
          <a:xfrm>
            <a:off x="3080292" y="532003"/>
            <a:ext cx="256541" cy="256541"/>
          </a:xfrm>
          <a:prstGeom prst="ellipse">
            <a:avLst/>
          </a:prstGeom>
          <a:solidFill>
            <a:srgbClr val="7030A0"/>
          </a:solidFill>
          <a:ln w="12700">
            <a:solidFill>
              <a:srgbClr val="7030A0"/>
            </a:solidFill>
            <a:miter lim="400000"/>
          </a:ln>
        </p:spPr>
        <p:txBody>
          <a:bodyPr lIns="45719" rIns="45719" anchor="ctr"/>
          <a:lstStyle/>
          <a:p/>
        </p:txBody>
      </p:sp>
      <p:pic>
        <p:nvPicPr>
          <p:cNvPr id="236" name="Image" descr="Image"/>
          <p:cNvPicPr>
            <a:picLocks noChangeAspect="1"/>
          </p:cNvPicPr>
          <p:nvPr/>
        </p:nvPicPr>
        <p:blipFill>
          <a:blip r:embed="rId1"/>
          <a:stretch>
            <a:fillRect/>
          </a:stretch>
        </p:blipFill>
        <p:spPr>
          <a:xfrm>
            <a:off x="7198470" y="1451454"/>
            <a:ext cx="3298327" cy="1855310"/>
          </a:xfrm>
          <a:prstGeom prst="rect">
            <a:avLst/>
          </a:prstGeom>
          <a:ln w="12700">
            <a:miter lim="400000"/>
            <a:headEnd/>
            <a:tailEnd/>
          </a:ln>
        </p:spPr>
      </p:pic>
      <p:pic>
        <p:nvPicPr>
          <p:cNvPr id="237" name="Image" descr="Image"/>
          <p:cNvPicPr>
            <a:picLocks noChangeAspect="1"/>
          </p:cNvPicPr>
          <p:nvPr/>
        </p:nvPicPr>
        <p:blipFill>
          <a:blip r:embed="rId2"/>
          <a:stretch>
            <a:fillRect/>
          </a:stretch>
        </p:blipFill>
        <p:spPr>
          <a:xfrm>
            <a:off x="2769048" y="2897157"/>
            <a:ext cx="5218575" cy="3771319"/>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237"/>
                                        </p:tgtEl>
                                        <p:attrNameLst>
                                          <p:attrName>style.visibility</p:attrName>
                                        </p:attrNameLst>
                                      </p:cBhvr>
                                      <p:to>
                                        <p:strVal val="visible"/>
                                      </p:to>
                                    </p:set>
                                    <p:animEffect transition="in" filter="dissolve">
                                      <p:cBhvr>
                                        <p:cTn id="7"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240"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241" name="Line"/>
          <p:cNvSpPr/>
          <p:nvPr/>
        </p:nvSpPr>
        <p:spPr>
          <a:xfrm>
            <a:off x="3105032" y="660273"/>
            <a:ext cx="7569497" cy="1"/>
          </a:xfrm>
          <a:prstGeom prst="line">
            <a:avLst/>
          </a:prstGeom>
          <a:solidFill>
            <a:srgbClr val="7030A0"/>
          </a:solidFill>
          <a:ln w="63500">
            <a:solidFill>
              <a:srgbClr val="7030A0"/>
            </a:solidFill>
            <a:miter/>
          </a:ln>
        </p:spPr>
        <p:txBody>
          <a:bodyPr lIns="45719" rIns="45719"/>
          <a:lstStyle/>
          <a:p/>
        </p:txBody>
      </p:sp>
      <p:sp>
        <p:nvSpPr>
          <p:cNvPr id="242"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243" name="Circle"/>
          <p:cNvSpPr/>
          <p:nvPr/>
        </p:nvSpPr>
        <p:spPr>
          <a:xfrm>
            <a:off x="3080292" y="532003"/>
            <a:ext cx="256541" cy="256541"/>
          </a:xfrm>
          <a:prstGeom prst="ellipse">
            <a:avLst/>
          </a:prstGeom>
          <a:solidFill>
            <a:srgbClr val="7030A0"/>
          </a:solidFill>
          <a:ln w="12700">
            <a:solidFill>
              <a:srgbClr val="7030A0"/>
            </a:solidFill>
            <a:miter lim="400000"/>
          </a:ln>
        </p:spPr>
        <p:txBody>
          <a:bodyPr lIns="45719" rIns="45719" anchor="ctr"/>
          <a:lstStyle/>
          <a:p/>
        </p:txBody>
      </p:sp>
      <p:pic>
        <p:nvPicPr>
          <p:cNvPr id="245" name="Imagen 3" descr="Imagen 3"/>
          <p:cNvPicPr>
            <a:picLocks noChangeAspect="1"/>
          </p:cNvPicPr>
          <p:nvPr/>
        </p:nvPicPr>
        <p:blipFill>
          <a:blip r:embed="rId1"/>
          <a:stretch>
            <a:fillRect/>
          </a:stretch>
        </p:blipFill>
        <p:spPr>
          <a:xfrm>
            <a:off x="3889118" y="1483334"/>
            <a:ext cx="6801362" cy="4930988"/>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248"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249" name="Line"/>
          <p:cNvSpPr/>
          <p:nvPr/>
        </p:nvSpPr>
        <p:spPr>
          <a:xfrm>
            <a:off x="3105032" y="660273"/>
            <a:ext cx="7569497" cy="1"/>
          </a:xfrm>
          <a:prstGeom prst="line">
            <a:avLst/>
          </a:prstGeom>
          <a:solidFill>
            <a:srgbClr val="7030A0"/>
          </a:solidFill>
          <a:ln w="63500">
            <a:solidFill>
              <a:srgbClr val="7030A0"/>
            </a:solidFill>
            <a:miter/>
          </a:ln>
        </p:spPr>
        <p:txBody>
          <a:bodyPr lIns="45719" rIns="45719"/>
          <a:lstStyle/>
          <a:p/>
        </p:txBody>
      </p:sp>
      <p:sp>
        <p:nvSpPr>
          <p:cNvPr id="250"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251" name="Circle"/>
          <p:cNvSpPr/>
          <p:nvPr/>
        </p:nvSpPr>
        <p:spPr>
          <a:xfrm>
            <a:off x="3080292" y="532003"/>
            <a:ext cx="256541" cy="256541"/>
          </a:xfrm>
          <a:prstGeom prst="ellipse">
            <a:avLst/>
          </a:prstGeom>
          <a:solidFill>
            <a:srgbClr val="7030A0"/>
          </a:solidFill>
          <a:ln w="12700">
            <a:solidFill>
              <a:srgbClr val="7030A0"/>
            </a:solidFill>
            <a:miter lim="400000"/>
          </a:ln>
        </p:spPr>
        <p:txBody>
          <a:bodyPr lIns="45719" rIns="45719" anchor="ctr"/>
          <a:lstStyle/>
          <a:p/>
        </p:txBody>
      </p:sp>
      <p:pic>
        <p:nvPicPr>
          <p:cNvPr id="252" name="Image" descr="Image"/>
          <p:cNvPicPr>
            <a:picLocks noChangeAspect="1"/>
          </p:cNvPicPr>
          <p:nvPr/>
        </p:nvPicPr>
        <p:blipFill>
          <a:blip r:embed="rId1"/>
          <a:stretch>
            <a:fillRect/>
          </a:stretch>
        </p:blipFill>
        <p:spPr>
          <a:xfrm>
            <a:off x="2834732" y="1386814"/>
            <a:ext cx="8737192" cy="4368596"/>
          </a:xfrm>
          <a:prstGeom prst="rect">
            <a:avLst/>
          </a:prstGeom>
          <a:ln w="12700">
            <a:miter lim="400000"/>
            <a:headEnd/>
            <a:tailEnd/>
          </a:ln>
        </p:spPr>
      </p:pic>
      <p:pic>
        <p:nvPicPr>
          <p:cNvPr id="253" name="unknown.png" descr="unknown.png"/>
          <p:cNvPicPr>
            <a:picLocks noChangeAspect="1"/>
          </p:cNvPicPr>
          <p:nvPr/>
        </p:nvPicPr>
        <p:blipFill>
          <a:blip r:embed="rId2"/>
          <a:stretch>
            <a:fillRect/>
          </a:stretch>
        </p:blipFill>
        <p:spPr>
          <a:xfrm>
            <a:off x="11205014" y="5988294"/>
            <a:ext cx="323089" cy="269241"/>
          </a:xfrm>
          <a:prstGeom prst="rect">
            <a:avLst/>
          </a:prstGeom>
          <a:ln w="12700">
            <a:miter lim="400000"/>
            <a:headEnd/>
            <a:tailEnd/>
          </a:ln>
        </p:spPr>
      </p:pic>
      <p:sp>
        <p:nvSpPr>
          <p:cNvPr id="254" name="Rectangle 11"/>
          <p:cNvSpPr/>
          <p:nvPr/>
        </p:nvSpPr>
        <p:spPr>
          <a:xfrm>
            <a:off x="-264251" y="5808801"/>
            <a:ext cx="12809600" cy="1154472"/>
          </a:xfrm>
          <a:prstGeom prst="rect">
            <a:avLst/>
          </a:prstGeom>
          <a:solidFill>
            <a:srgbClr val="7030A0"/>
          </a:solidFill>
          <a:ln w="12700">
            <a:miter lim="400000"/>
          </a:ln>
        </p:spPr>
        <p:txBody>
          <a:bodyPr lIns="45719" rIns="45719" anchor="ctr"/>
          <a:lstStyle/>
          <a:p>
            <a:pPr algn="ctr">
              <a:defRPr>
                <a:solidFill>
                  <a:schemeClr val="accent4">
                    <a:lumOff val="25000"/>
                  </a:schemeClr>
                </a:solidFill>
              </a:defRPr>
            </a:pPr>
          </a:p>
        </p:txBody>
      </p:sp>
      <p:sp>
        <p:nvSpPr>
          <p:cNvPr id="255" name="Straight Connector 13"/>
          <p:cNvSpPr/>
          <p:nvPr/>
        </p:nvSpPr>
        <p:spPr>
          <a:xfrm>
            <a:off x="2003821" y="6703536"/>
            <a:ext cx="8184358" cy="1"/>
          </a:xfrm>
          <a:prstGeom prst="line">
            <a:avLst/>
          </a:prstGeom>
          <a:ln w="76200">
            <a:solidFill>
              <a:schemeClr val="accent6"/>
            </a:solidFill>
            <a:miter/>
          </a:ln>
        </p:spPr>
        <p:txBody>
          <a:bodyPr lIns="45719" rIns="45719"/>
          <a:lstStyle/>
          <a:p/>
        </p:txBody>
      </p:sp>
      <p:sp>
        <p:nvSpPr>
          <p:cNvPr id="256" name="Título 1"/>
          <p:cNvSpPr txBox="1"/>
          <p:nvPr/>
        </p:nvSpPr>
        <p:spPr>
          <a:xfrm>
            <a:off x="526072" y="5748381"/>
            <a:ext cx="11139856" cy="930448"/>
          </a:xfrm>
          <a:prstGeom prst="rect">
            <a:avLst/>
          </a:prstGeom>
          <a:ln w="12700">
            <a:solidFill>
              <a:srgbClr val="7030A0"/>
            </a:solidFill>
            <a:miter lim="400000"/>
          </a:ln>
        </p:spPr>
        <p:txBody>
          <a:bodyPr lIns="45719" rIns="45719" anchor="b">
            <a:normAutofit/>
          </a:bodyPr>
          <a:lstStyle>
            <a:lvl1pPr algn="ctr">
              <a:lnSpc>
                <a:spcPct val="90000"/>
              </a:lnSpc>
              <a:defRPr sz="4200" b="1">
                <a:solidFill>
                  <a:srgbClr val="FFFFFF"/>
                </a:solidFill>
                <a:latin typeface="Arial" panose="020B0604020202020204"/>
                <a:ea typeface="Arial" panose="020B0604020202020204"/>
                <a:cs typeface="Arial" panose="020B0604020202020204"/>
                <a:sym typeface="Arial" panose="020B0604020202020204"/>
              </a:defRPr>
            </a:lvl1pPr>
          </a:lstStyle>
          <a:p>
            <a:r>
              <a:t>Dependency Inversion</a:t>
            </a:r>
          </a:p>
        </p:txBody>
      </p:sp>
      <p:pic>
        <p:nvPicPr>
          <p:cNvPr id="257" name="Image" descr="Image"/>
          <p:cNvPicPr>
            <a:picLocks noChangeAspect="1"/>
          </p:cNvPicPr>
          <p:nvPr/>
        </p:nvPicPr>
        <p:blipFill>
          <a:blip r:embed="rId3"/>
          <a:stretch>
            <a:fillRect/>
          </a:stretch>
        </p:blipFill>
        <p:spPr>
          <a:xfrm>
            <a:off x="2863351" y="1290598"/>
            <a:ext cx="8839168" cy="4434028"/>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8"/>
          <p:cNvSpPr/>
          <p:nvPr/>
        </p:nvSpPr>
        <p:spPr>
          <a:xfrm>
            <a:off x="-1" y="428231"/>
            <a:ext cx="12192001" cy="736552"/>
          </a:xfrm>
          <a:prstGeom prst="rect">
            <a:avLst/>
          </a:prstGeom>
          <a:solidFill>
            <a:srgbClr val="7030A0"/>
          </a:solidFill>
          <a:ln w="12700">
            <a:miter lim="400000"/>
          </a:ln>
        </p:spPr>
        <p:txBody>
          <a:bodyPr lIns="45719" rIns="45719" anchor="ctr"/>
          <a:lstStyle/>
          <a:p>
            <a:pPr algn="ctr">
              <a:defRPr>
                <a:solidFill>
                  <a:srgbClr val="FFFFFF"/>
                </a:solidFill>
              </a:defRPr>
            </a:pPr>
          </a:p>
        </p:txBody>
      </p:sp>
      <p:sp>
        <p:nvSpPr>
          <p:cNvPr id="260" name="Título 1"/>
          <p:cNvSpPr txBox="1">
            <a:spLocks noGrp="1"/>
          </p:cNvSpPr>
          <p:nvPr>
            <p:ph type="title"/>
          </p:nvPr>
        </p:nvSpPr>
        <p:spPr>
          <a:xfrm>
            <a:off x="556532" y="419946"/>
            <a:ext cx="11210926" cy="744838"/>
          </a:xfrm>
          <a:prstGeom prst="rect">
            <a:avLst/>
          </a:prstGeom>
        </p:spPr>
        <p:txBody>
          <a:bodyPr/>
          <a:lstStyle>
            <a:lvl1pPr algn="ctr">
              <a:defRPr sz="3200" b="1">
                <a:solidFill>
                  <a:srgbClr val="FFFFFF"/>
                </a:solidFill>
              </a:defRPr>
            </a:lvl1pPr>
          </a:lstStyle>
          <a:p>
            <a:r>
              <a:t>Dependency Inversion</a:t>
            </a:r>
          </a:p>
        </p:txBody>
      </p:sp>
      <p:pic>
        <p:nvPicPr>
          <p:cNvPr id="261" name="Imagen 3" descr="Imagen 3"/>
          <p:cNvPicPr>
            <a:picLocks noChangeAspect="1"/>
          </p:cNvPicPr>
          <p:nvPr/>
        </p:nvPicPr>
        <p:blipFill>
          <a:blip r:embed="rId1"/>
          <a:stretch>
            <a:fillRect/>
          </a:stretch>
        </p:blipFill>
        <p:spPr>
          <a:xfrm>
            <a:off x="643467" y="1813995"/>
            <a:ext cx="10905067" cy="4116662"/>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8"/>
          <p:cNvSpPr/>
          <p:nvPr/>
        </p:nvSpPr>
        <p:spPr>
          <a:xfrm>
            <a:off x="-1" y="428231"/>
            <a:ext cx="12192001" cy="736552"/>
          </a:xfrm>
          <a:prstGeom prst="rect">
            <a:avLst/>
          </a:prstGeom>
          <a:solidFill>
            <a:srgbClr val="7030A0"/>
          </a:solidFill>
          <a:ln w="12700">
            <a:miter lim="400000"/>
          </a:ln>
        </p:spPr>
        <p:txBody>
          <a:bodyPr lIns="45719" rIns="45719" anchor="ctr"/>
          <a:lstStyle/>
          <a:p>
            <a:pPr algn="ctr">
              <a:defRPr>
                <a:solidFill>
                  <a:srgbClr val="FFFFFF"/>
                </a:solidFill>
              </a:defRPr>
            </a:pPr>
          </a:p>
        </p:txBody>
      </p:sp>
      <p:pic>
        <p:nvPicPr>
          <p:cNvPr id="2" name="Picture Placeholder 1"/>
          <p:cNvPicPr>
            <a:picLocks noChangeAspect="1"/>
          </p:cNvPicPr>
          <p:nvPr>
            <p:ph type="pic" sz="half" idx="13"/>
          </p:nvPr>
        </p:nvPicPr>
        <p:blipFill>
          <a:blip r:embed="rId1"/>
          <a:stretch>
            <a:fillRect/>
          </a:stretch>
        </p:blipFill>
        <p:spPr>
          <a:xfrm>
            <a:off x="2357120" y="2384425"/>
            <a:ext cx="7609840" cy="2333625"/>
          </a:xfrm>
          <a:prstGeom prst="rect">
            <a:avLst/>
          </a:prstGeom>
        </p:spPr>
      </p:pic>
      <p:sp>
        <p:nvSpPr>
          <p:cNvPr id="4" name="Título 1"/>
          <p:cNvSpPr txBox="1">
            <a:spLocks noGrp="1"/>
          </p:cNvSpPr>
          <p:nvPr/>
        </p:nvSpPr>
        <p:spPr>
          <a:xfrm>
            <a:off x="556532" y="419946"/>
            <a:ext cx="11210926" cy="744838"/>
          </a:xfrm>
          <a:prstGeom prst="rect">
            <a:avLst/>
          </a:prstGeom>
          <a:ln w="12700">
            <a:miter lim="400000"/>
          </a:ln>
        </p:spPr>
        <p:txBody>
          <a:bodyPr lIns="45719" rIns="45719" anchor="ctr">
            <a:normAutofit/>
          </a:bodyPr>
          <a:lstStyle>
            <a:lvl1pPr algn="ctr">
              <a:defRPr sz="3200" b="1">
                <a:solidFill>
                  <a:srgbClr val="FFFFFF"/>
                </a:solidFill>
              </a:defRPr>
            </a:lvl1pPr>
          </a:lstStyle>
          <a:p>
            <a:r>
              <a:t>Dependency Inversion</a:t>
            </a:r>
            <a:r>
              <a:rPr lang="es-CO"/>
              <a:t> on Elixir</a:t>
            </a:r>
            <a:endParaRPr lang="es-CO"/>
          </a:p>
        </p:txBody>
      </p:sp>
      <p:sp>
        <p:nvSpPr>
          <p:cNvPr id="5" name="Title 4"/>
          <p:cNvSpPr/>
          <p:nvPr>
            <p:ph type="title"/>
          </p:nvPr>
        </p:nvSpPr>
        <p:spPr>
          <a:xfrm>
            <a:off x="4130040" y="1800225"/>
            <a:ext cx="3932555" cy="584200"/>
          </a:xfrm>
        </p:spPr>
        <p:txBody>
          <a:bodyPr>
            <a:normAutofit/>
          </a:bodyPr>
          <a:p>
            <a:r>
              <a:rPr lang="es-CO" altLang="en-US"/>
              <a:t>How not to do it...</a:t>
            </a:r>
            <a:endParaRPr lang="es-CO" alt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8"/>
          <p:cNvSpPr/>
          <p:nvPr/>
        </p:nvSpPr>
        <p:spPr>
          <a:xfrm>
            <a:off x="-1" y="428231"/>
            <a:ext cx="12192001" cy="736552"/>
          </a:xfrm>
          <a:prstGeom prst="rect">
            <a:avLst/>
          </a:prstGeom>
          <a:solidFill>
            <a:srgbClr val="7030A0"/>
          </a:solidFill>
          <a:ln w="12700">
            <a:miter lim="400000"/>
          </a:ln>
        </p:spPr>
        <p:txBody>
          <a:bodyPr lIns="45719" rIns="45719" anchor="ctr"/>
          <a:lstStyle/>
          <a:p>
            <a:pPr algn="ctr">
              <a:defRPr>
                <a:solidFill>
                  <a:srgbClr val="FFFFFF"/>
                </a:solidFill>
              </a:defRPr>
            </a:pPr>
          </a:p>
        </p:txBody>
      </p:sp>
      <p:sp>
        <p:nvSpPr>
          <p:cNvPr id="4" name="Título 1"/>
          <p:cNvSpPr txBox="1">
            <a:spLocks noGrp="1"/>
          </p:cNvSpPr>
          <p:nvPr/>
        </p:nvSpPr>
        <p:spPr>
          <a:xfrm>
            <a:off x="556532" y="419946"/>
            <a:ext cx="11210926" cy="744838"/>
          </a:xfrm>
          <a:prstGeom prst="rect">
            <a:avLst/>
          </a:prstGeom>
          <a:ln w="12700">
            <a:miter lim="400000"/>
          </a:ln>
        </p:spPr>
        <p:txBody>
          <a:bodyPr lIns="45719" rIns="45719" anchor="ctr">
            <a:normAutofit/>
          </a:bodyPr>
          <a:lstStyle>
            <a:lvl1pPr algn="ctr">
              <a:defRPr sz="3200" b="1">
                <a:solidFill>
                  <a:srgbClr val="FFFFFF"/>
                </a:solidFill>
              </a:defRPr>
            </a:lvl1pPr>
          </a:lstStyle>
          <a:p>
            <a:r>
              <a:t>Dependency Inversion</a:t>
            </a:r>
            <a:r>
              <a:rPr lang="es-CO"/>
              <a:t> on Elixir</a:t>
            </a:r>
            <a:endParaRPr lang="es-CO"/>
          </a:p>
        </p:txBody>
      </p:sp>
      <p:sp>
        <p:nvSpPr>
          <p:cNvPr id="5" name="Title 4"/>
          <p:cNvSpPr/>
          <p:nvPr>
            <p:ph type="title"/>
          </p:nvPr>
        </p:nvSpPr>
        <p:spPr>
          <a:xfrm>
            <a:off x="284480" y="3419475"/>
            <a:ext cx="3932555" cy="670560"/>
          </a:xfrm>
        </p:spPr>
        <p:txBody>
          <a:bodyPr>
            <a:normAutofit/>
          </a:bodyPr>
          <a:p>
            <a:r>
              <a:rPr lang="es-CO" altLang="en-US"/>
              <a:t>How to do it...</a:t>
            </a:r>
            <a:endParaRPr lang="es-CO" altLang="en-US"/>
          </a:p>
        </p:txBody>
      </p:sp>
      <p:pic>
        <p:nvPicPr>
          <p:cNvPr id="6" name="Picture Placeholder 5"/>
          <p:cNvPicPr>
            <a:picLocks noChangeAspect="1"/>
          </p:cNvPicPr>
          <p:nvPr>
            <p:ph type="pic" sz="half" idx="13"/>
          </p:nvPr>
        </p:nvPicPr>
        <p:blipFill>
          <a:blip r:embed="rId1"/>
          <a:stretch>
            <a:fillRect/>
          </a:stretch>
        </p:blipFill>
        <p:spPr>
          <a:xfrm>
            <a:off x="3199130" y="1324610"/>
            <a:ext cx="8328025" cy="553339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Rectangle 8"/>
          <p:cNvSpPr/>
          <p:nvPr/>
        </p:nvSpPr>
        <p:spPr>
          <a:xfrm>
            <a:off x="0" y="457441"/>
            <a:ext cx="12192001" cy="736552"/>
          </a:xfrm>
          <a:prstGeom prst="rect">
            <a:avLst/>
          </a:prstGeom>
          <a:solidFill>
            <a:srgbClr val="7030A0"/>
          </a:solidFill>
          <a:ln w="12700">
            <a:miter lim="400000"/>
          </a:ln>
        </p:spPr>
        <p:txBody>
          <a:bodyPr lIns="45719" rIns="45719" anchor="ctr"/>
          <a:lstStyle/>
          <a:p>
            <a:pPr algn="ctr">
              <a:defRPr>
                <a:solidFill>
                  <a:srgbClr val="FFFFFF"/>
                </a:solidFill>
              </a:defRPr>
            </a:pPr>
          </a:p>
        </p:txBody>
      </p:sp>
      <p:sp>
        <p:nvSpPr>
          <p:cNvPr id="264" name="Título 1"/>
          <p:cNvSpPr txBox="1">
            <a:spLocks noGrp="1"/>
          </p:cNvSpPr>
          <p:nvPr>
            <p:ph type="title"/>
          </p:nvPr>
        </p:nvSpPr>
        <p:spPr>
          <a:xfrm>
            <a:off x="1050290" y="457200"/>
            <a:ext cx="9587230" cy="736600"/>
          </a:xfrm>
          <a:prstGeom prst="rect">
            <a:avLst/>
          </a:prstGeom>
        </p:spPr>
        <p:txBody>
          <a:bodyPr/>
          <a:lstStyle>
            <a:lvl1pPr algn="ctr">
              <a:defRPr sz="3200" b="1">
                <a:solidFill>
                  <a:srgbClr val="FFFFFF"/>
                </a:solidFill>
              </a:defRPr>
            </a:lvl1pPr>
          </a:lstStyle>
          <a:p>
            <a:r>
              <a:rPr lang="es-CO"/>
              <a:t>Sample of </a:t>
            </a:r>
            <a:r>
              <a:t>Dependency </a:t>
            </a:r>
            <a:r>
              <a:rPr lang="es-CO"/>
              <a:t>Inversion on Elixir</a:t>
            </a:r>
            <a:endParaRPr lang="es-CO"/>
          </a:p>
        </p:txBody>
      </p:sp>
      <p:sp>
        <p:nvSpPr>
          <p:cNvPr id="2" name="Text Box 1"/>
          <p:cNvSpPr txBox="1"/>
          <p:nvPr/>
        </p:nvSpPr>
        <p:spPr>
          <a:xfrm>
            <a:off x="1050290" y="3476625"/>
            <a:ext cx="398399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rPr>
              <a:t>Configuration (dev.exs, prod.exs, test.exs)</a:t>
            </a:r>
            <a:endPar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Picture Placeholder 2"/>
          <p:cNvPicPr>
            <a:picLocks noChangeAspect="1"/>
          </p:cNvPicPr>
          <p:nvPr>
            <p:ph type="pic" sz="half" idx="13"/>
          </p:nvPr>
        </p:nvPicPr>
        <p:blipFill>
          <a:blip r:embed="rId1"/>
          <a:stretch>
            <a:fillRect/>
          </a:stretch>
        </p:blipFill>
        <p:spPr>
          <a:xfrm>
            <a:off x="805180" y="3843655"/>
            <a:ext cx="4914900" cy="600075"/>
          </a:xfrm>
          <a:prstGeom prst="rect">
            <a:avLst/>
          </a:prstGeom>
        </p:spPr>
      </p:pic>
      <p:sp>
        <p:nvSpPr>
          <p:cNvPr id="5" name="Text Box 4"/>
          <p:cNvSpPr txBox="1"/>
          <p:nvPr/>
        </p:nvSpPr>
        <p:spPr>
          <a:xfrm>
            <a:off x="6394450" y="2829560"/>
            <a:ext cx="186753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rPr>
              <a:t>Creating Behaviour</a:t>
            </a:r>
            <a:endPar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6" name="Picture 5"/>
          <p:cNvPicPr>
            <a:picLocks noChangeAspect="1"/>
          </p:cNvPicPr>
          <p:nvPr/>
        </p:nvPicPr>
        <p:blipFill>
          <a:blip r:embed="rId2"/>
          <a:stretch>
            <a:fillRect/>
          </a:stretch>
        </p:blipFill>
        <p:spPr>
          <a:xfrm>
            <a:off x="6149340" y="3329305"/>
            <a:ext cx="5419725" cy="1628775"/>
          </a:xfrm>
          <a:prstGeom prst="rect">
            <a:avLst/>
          </a:prstGeom>
        </p:spPr>
      </p:pic>
    </p:spTree>
  </p:cSld>
  <p:clrMapOvr>
    <a:masterClrMapping/>
  </p:clrMapOvr>
  <p:transition spd="med"/>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Rectangle 8"/>
          <p:cNvSpPr/>
          <p:nvPr/>
        </p:nvSpPr>
        <p:spPr>
          <a:xfrm>
            <a:off x="0" y="463156"/>
            <a:ext cx="12192001" cy="736552"/>
          </a:xfrm>
          <a:prstGeom prst="rect">
            <a:avLst/>
          </a:prstGeom>
          <a:solidFill>
            <a:srgbClr val="7030A0"/>
          </a:solidFill>
          <a:ln w="12700">
            <a:miter lim="400000"/>
          </a:ln>
        </p:spPr>
        <p:txBody>
          <a:bodyPr lIns="45719" rIns="45719" anchor="ctr"/>
          <a:lstStyle/>
          <a:p>
            <a:pPr algn="ctr">
              <a:defRPr>
                <a:solidFill>
                  <a:srgbClr val="FFFFFF"/>
                </a:solidFill>
              </a:defRPr>
            </a:pPr>
          </a:p>
        </p:txBody>
      </p:sp>
      <p:sp>
        <p:nvSpPr>
          <p:cNvPr id="264" name="Título 1"/>
          <p:cNvSpPr txBox="1">
            <a:spLocks noGrp="1"/>
          </p:cNvSpPr>
          <p:nvPr>
            <p:ph type="title"/>
          </p:nvPr>
        </p:nvSpPr>
        <p:spPr>
          <a:xfrm>
            <a:off x="839470" y="457200"/>
            <a:ext cx="10488295" cy="741680"/>
          </a:xfrm>
          <a:prstGeom prst="rect">
            <a:avLst/>
          </a:prstGeom>
        </p:spPr>
        <p:txBody>
          <a:bodyPr/>
          <a:lstStyle>
            <a:lvl1pPr algn="ctr">
              <a:defRPr sz="3200" b="1">
                <a:solidFill>
                  <a:srgbClr val="FFFFFF"/>
                </a:solidFill>
              </a:defRPr>
            </a:lvl1pPr>
          </a:lstStyle>
          <a:p>
            <a:r>
              <a:rPr lang="es-CO"/>
              <a:t>Sample of </a:t>
            </a:r>
            <a:r>
              <a:t>Dependency </a:t>
            </a:r>
            <a:r>
              <a:rPr lang="es-CO"/>
              <a:t>Inversion on Elixir</a:t>
            </a:r>
            <a:endParaRPr lang="es-CO"/>
          </a:p>
        </p:txBody>
      </p:sp>
      <p:sp>
        <p:nvSpPr>
          <p:cNvPr id="7" name="Text Box 6"/>
          <p:cNvSpPr txBox="1"/>
          <p:nvPr/>
        </p:nvSpPr>
        <p:spPr>
          <a:xfrm>
            <a:off x="781685" y="2867660"/>
            <a:ext cx="442341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rPr>
              <a:t>Creating Adapter and Implementing Behaviour</a:t>
            </a:r>
            <a:endPar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8" name="Picture 7"/>
          <p:cNvPicPr>
            <a:picLocks noChangeAspect="1"/>
          </p:cNvPicPr>
          <p:nvPr/>
        </p:nvPicPr>
        <p:blipFill>
          <a:blip r:embed="rId1"/>
          <a:stretch>
            <a:fillRect/>
          </a:stretch>
        </p:blipFill>
        <p:spPr>
          <a:xfrm>
            <a:off x="781685" y="3234690"/>
            <a:ext cx="10775315" cy="1734185"/>
          </a:xfrm>
          <a:prstGeom prst="rect">
            <a:avLst/>
          </a:prstGeom>
        </p:spPr>
      </p:pic>
    </p:spTree>
  </p:cSld>
  <p:clrMapOvr>
    <a:masterClrMapping/>
  </p:clrMapOvr>
  <p:transition spd="med"/>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1"/>
          <p:cNvSpPr/>
          <p:nvPr/>
        </p:nvSpPr>
        <p:spPr>
          <a:xfrm>
            <a:off x="-429351" y="-99239"/>
            <a:ext cx="12809600" cy="1154472"/>
          </a:xfrm>
          <a:prstGeom prst="rect">
            <a:avLst/>
          </a:prstGeom>
          <a:solidFill>
            <a:schemeClr val="accent6"/>
          </a:solidFill>
          <a:ln w="12700">
            <a:solidFill>
              <a:schemeClr val="accent6"/>
            </a:solidFill>
            <a:miter/>
          </a:ln>
        </p:spPr>
        <p:txBody>
          <a:bodyPr lIns="45719" rIns="45719" anchor="ctr">
            <a:noAutofit/>
          </a:bodyPr>
          <a:lstStyle/>
          <a:p>
            <a:pPr lvl="0" algn="l"/>
            <a:endParaRPr>
              <a:sym typeface="+mn-ea"/>
            </a:endParaRPr>
          </a:p>
        </p:txBody>
      </p:sp>
      <p:sp>
        <p:nvSpPr>
          <p:cNvPr id="130" name="Text"/>
          <p:cNvSpPr txBox="1"/>
          <p:nvPr/>
        </p:nvSpPr>
        <p:spPr>
          <a:xfrm>
            <a:off x="10781303" y="5753572"/>
            <a:ext cx="142241" cy="269241"/>
          </a:xfrm>
          <a:prstGeom prst="rect">
            <a:avLst/>
          </a:prstGeom>
          <a:ln w="12700">
            <a:miter lim="400000"/>
          </a:ln>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131" name="Productivity"/>
          <p:cNvSpPr txBox="1"/>
          <p:nvPr/>
        </p:nvSpPr>
        <p:spPr>
          <a:xfrm>
            <a:off x="362935" y="133826"/>
            <a:ext cx="3022661" cy="688341"/>
          </a:xfrm>
          <a:prstGeom prst="rect">
            <a:avLst/>
          </a:prstGeom>
          <a:ln w="12700">
            <a:miter lim="400000"/>
          </a:ln>
        </p:spPr>
        <p:txBody>
          <a:bodyPr wrap="none" lIns="45719" rIns="45719">
            <a:spAutoFit/>
          </a:bodyPr>
          <a:lstStyle>
            <a:lvl1pPr>
              <a:defRPr sz="4000" b="1">
                <a:solidFill>
                  <a:schemeClr val="accent4"/>
                </a:solidFill>
              </a:defRPr>
            </a:lvl1pPr>
          </a:lstStyle>
          <a:p>
            <a:r>
              <a:rPr>
                <a:solidFill>
                  <a:srgbClr val="7030A0"/>
                </a:solidFill>
              </a:rPr>
              <a:t>Productivity</a:t>
            </a:r>
            <a:endParaRPr>
              <a:solidFill>
                <a:srgbClr val="7030A0"/>
              </a:solidFill>
            </a:endParaRPr>
          </a:p>
        </p:txBody>
      </p:sp>
      <p:pic>
        <p:nvPicPr>
          <p:cNvPr id="132" name="Image" descr="Image"/>
          <p:cNvPicPr>
            <a:picLocks noChangeAspect="1"/>
          </p:cNvPicPr>
          <p:nvPr/>
        </p:nvPicPr>
        <p:blipFill>
          <a:blip r:embed="rId1"/>
          <a:stretch>
            <a:fillRect/>
          </a:stretch>
        </p:blipFill>
        <p:spPr>
          <a:xfrm>
            <a:off x="1097884" y="1770260"/>
            <a:ext cx="10191890" cy="4070761"/>
          </a:xfrm>
          <a:prstGeom prst="rect">
            <a:avLst/>
          </a:prstGeom>
          <a:ln w="12700">
            <a:miter lim="400000"/>
            <a:headEnd/>
            <a:tailEnd/>
          </a:ln>
        </p:spPr>
      </p:pic>
      <p:sp>
        <p:nvSpPr>
          <p:cNvPr id="133" name="Subtítulo 2"/>
          <p:cNvSpPr txBox="1"/>
          <p:nvPr/>
        </p:nvSpPr>
        <p:spPr>
          <a:xfrm>
            <a:off x="880765" y="5302541"/>
            <a:ext cx="2435380" cy="454522"/>
          </a:xfrm>
          <a:prstGeom prst="rect">
            <a:avLst/>
          </a:prstGeom>
          <a:ln w="12700">
            <a:miter lim="400000"/>
          </a:ln>
        </p:spPr>
        <p:txBody>
          <a:bodyPr lIns="45719" rIns="45719">
            <a:normAutofit/>
          </a:bodyPr>
          <a:lstStyle>
            <a:lvl1pPr algn="ctr">
              <a:lnSpc>
                <a:spcPct val="90000"/>
              </a:lnSpc>
              <a:spcBef>
                <a:spcPts val="1000"/>
              </a:spcBef>
              <a:defRPr sz="2400" b="1">
                <a:solidFill>
                  <a:srgbClr val="011993"/>
                </a:solidFill>
              </a:defRPr>
            </a:lvl1pPr>
          </a:lstStyle>
          <a:p>
            <a:r>
              <a:rPr>
                <a:solidFill>
                  <a:srgbClr val="7030A0"/>
                </a:solidFill>
              </a:rPr>
              <a:t>Time</a:t>
            </a:r>
            <a:endParaRPr>
              <a:solidFill>
                <a:srgbClr val="7030A0"/>
              </a:solidFill>
            </a:endParaRPr>
          </a:p>
        </p:txBody>
      </p:sp>
      <p:sp>
        <p:nvSpPr>
          <p:cNvPr id="134" name="Subtítulo 2"/>
          <p:cNvSpPr txBox="1"/>
          <p:nvPr/>
        </p:nvSpPr>
        <p:spPr>
          <a:xfrm>
            <a:off x="4483989" y="1396060"/>
            <a:ext cx="2435380" cy="454522"/>
          </a:xfrm>
          <a:prstGeom prst="rect">
            <a:avLst/>
          </a:prstGeom>
          <a:ln w="12700">
            <a:miter lim="400000"/>
          </a:ln>
        </p:spPr>
        <p:txBody>
          <a:bodyPr lIns="45719" rIns="45719">
            <a:normAutofit/>
          </a:bodyPr>
          <a:lstStyle>
            <a:lvl1pPr algn="ctr">
              <a:lnSpc>
                <a:spcPct val="90000"/>
              </a:lnSpc>
              <a:spcBef>
                <a:spcPts val="1000"/>
              </a:spcBef>
              <a:defRPr sz="2400" b="1">
                <a:solidFill>
                  <a:srgbClr val="011993"/>
                </a:solidFill>
              </a:defRPr>
            </a:lvl1pPr>
          </a:lstStyle>
          <a:p>
            <a:r>
              <a:rPr>
                <a:solidFill>
                  <a:srgbClr val="7030A0"/>
                </a:solidFill>
              </a:rPr>
              <a:t>Complexity</a:t>
            </a:r>
            <a:endParaRPr>
              <a:solidFill>
                <a:srgbClr val="7030A0"/>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Rectangle 8"/>
          <p:cNvSpPr/>
          <p:nvPr/>
        </p:nvSpPr>
        <p:spPr>
          <a:xfrm>
            <a:off x="0" y="457441"/>
            <a:ext cx="12192001" cy="736552"/>
          </a:xfrm>
          <a:prstGeom prst="rect">
            <a:avLst/>
          </a:prstGeom>
          <a:solidFill>
            <a:srgbClr val="7030A0"/>
          </a:solidFill>
          <a:ln w="12700">
            <a:miter lim="400000"/>
          </a:ln>
        </p:spPr>
        <p:txBody>
          <a:bodyPr lIns="45719" rIns="45719" anchor="ctr"/>
          <a:lstStyle/>
          <a:p>
            <a:pPr algn="ctr">
              <a:defRPr>
                <a:solidFill>
                  <a:srgbClr val="FFFFFF"/>
                </a:solidFill>
              </a:defRPr>
            </a:pPr>
          </a:p>
        </p:txBody>
      </p:sp>
      <p:sp>
        <p:nvSpPr>
          <p:cNvPr id="264" name="Título 1"/>
          <p:cNvSpPr txBox="1">
            <a:spLocks noGrp="1"/>
          </p:cNvSpPr>
          <p:nvPr>
            <p:ph type="title"/>
          </p:nvPr>
        </p:nvSpPr>
        <p:spPr>
          <a:xfrm>
            <a:off x="839470" y="457200"/>
            <a:ext cx="10488295" cy="741680"/>
          </a:xfrm>
          <a:prstGeom prst="rect">
            <a:avLst/>
          </a:prstGeom>
        </p:spPr>
        <p:txBody>
          <a:bodyPr/>
          <a:lstStyle>
            <a:lvl1pPr algn="ctr">
              <a:defRPr sz="3200" b="1">
                <a:solidFill>
                  <a:srgbClr val="FFFFFF"/>
                </a:solidFill>
              </a:defRPr>
            </a:lvl1pPr>
          </a:lstStyle>
          <a:p>
            <a:r>
              <a:rPr lang="es-CO"/>
              <a:t>Sample of </a:t>
            </a:r>
            <a:r>
              <a:t>Dependency </a:t>
            </a:r>
            <a:r>
              <a:rPr lang="es-CO"/>
              <a:t>Inversion on Elixir</a:t>
            </a:r>
            <a:endParaRPr lang="es-CO"/>
          </a:p>
        </p:txBody>
      </p:sp>
      <p:sp>
        <p:nvSpPr>
          <p:cNvPr id="9" name="Text Box 8"/>
          <p:cNvSpPr txBox="1"/>
          <p:nvPr/>
        </p:nvSpPr>
        <p:spPr>
          <a:xfrm>
            <a:off x="660400" y="2676525"/>
            <a:ext cx="271462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rPr>
              <a:t>After implements Behaviour</a:t>
            </a:r>
            <a:endPar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0" name="Picture Placeholder 9"/>
          <p:cNvPicPr>
            <a:picLocks noChangeAspect="1"/>
          </p:cNvPicPr>
          <p:nvPr>
            <p:ph type="pic" sz="half" idx="13"/>
          </p:nvPr>
        </p:nvPicPr>
        <p:blipFill>
          <a:blip r:embed="rId1"/>
          <a:stretch>
            <a:fillRect/>
          </a:stretch>
        </p:blipFill>
        <p:spPr>
          <a:xfrm>
            <a:off x="304800" y="3270885"/>
            <a:ext cx="4905375" cy="1590675"/>
          </a:xfrm>
          <a:prstGeom prst="rect">
            <a:avLst/>
          </a:prstGeom>
        </p:spPr>
      </p:pic>
      <p:pic>
        <p:nvPicPr>
          <p:cNvPr id="12" name="Picture 11"/>
          <p:cNvPicPr>
            <a:picLocks noChangeAspect="1"/>
          </p:cNvPicPr>
          <p:nvPr/>
        </p:nvPicPr>
        <p:blipFill>
          <a:blip r:embed="rId2"/>
          <a:stretch>
            <a:fillRect/>
          </a:stretch>
        </p:blipFill>
        <p:spPr>
          <a:xfrm>
            <a:off x="5849620" y="3043555"/>
            <a:ext cx="6524625" cy="1666875"/>
          </a:xfrm>
          <a:prstGeom prst="rect">
            <a:avLst/>
          </a:prstGeom>
        </p:spPr>
      </p:pic>
      <p:sp>
        <p:nvSpPr>
          <p:cNvPr id="13" name="Text Box 12"/>
          <p:cNvSpPr txBox="1"/>
          <p:nvPr/>
        </p:nvSpPr>
        <p:spPr>
          <a:xfrm>
            <a:off x="6056630" y="2676525"/>
            <a:ext cx="1517015"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rPr>
              <a:t>Use Case usage</a:t>
            </a:r>
            <a:endParaRPr kumimoji="0" lang="es-CO"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285"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286" name="Line"/>
          <p:cNvSpPr/>
          <p:nvPr/>
        </p:nvSpPr>
        <p:spPr>
          <a:xfrm>
            <a:off x="3105032" y="660273"/>
            <a:ext cx="7569497" cy="1"/>
          </a:xfrm>
          <a:prstGeom prst="line">
            <a:avLst/>
          </a:prstGeom>
          <a:ln w="63500">
            <a:solidFill>
              <a:srgbClr val="011993"/>
            </a:solidFill>
            <a:miter/>
          </a:ln>
        </p:spPr>
        <p:txBody>
          <a:bodyPr lIns="45719" rIns="45719"/>
          <a:lstStyle/>
          <a:p/>
        </p:txBody>
      </p:sp>
      <p:sp>
        <p:nvSpPr>
          <p:cNvPr id="287"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288" name="Circle"/>
          <p:cNvSpPr/>
          <p:nvPr/>
        </p:nvSpPr>
        <p:spPr>
          <a:xfrm>
            <a:off x="3080292" y="532003"/>
            <a:ext cx="256541" cy="256541"/>
          </a:xfrm>
          <a:prstGeom prst="ellipse">
            <a:avLst/>
          </a:prstGeom>
          <a:solidFill>
            <a:srgbClr val="011993"/>
          </a:solidFill>
          <a:ln w="12700">
            <a:miter lim="400000"/>
          </a:ln>
        </p:spPr>
        <p:txBody>
          <a:bodyPr lIns="45719" rIns="45719" anchor="ctr"/>
          <a:lstStyle/>
          <a:p/>
        </p:txBody>
      </p:sp>
      <p:sp>
        <p:nvSpPr>
          <p:cNvPr id="290" name="Explicitly separate Application, Domain, and Infrastructure…"/>
          <p:cNvSpPr txBox="1"/>
          <p:nvPr/>
        </p:nvSpPr>
        <p:spPr>
          <a:xfrm>
            <a:off x="3805430" y="3050016"/>
            <a:ext cx="7280299" cy="1691641"/>
          </a:xfrm>
          <a:prstGeom prst="rect">
            <a:avLst/>
          </a:prstGeom>
          <a:ln w="12700">
            <a:miter lim="400000"/>
          </a:ln>
        </p:spPr>
        <p:txBody>
          <a:bodyPr lIns="45719" rIns="45719">
            <a:spAutoFit/>
          </a:bodyPr>
          <a:lstStyle/>
          <a:p>
            <a:pPr marL="180340" indent="-180340">
              <a:buSzPct val="100000"/>
              <a:buChar char="•"/>
            </a:pPr>
            <a:r>
              <a:t>Explicitly separate Application, Domain, and Infrastructure</a:t>
            </a:r>
          </a:p>
          <a:p/>
          <a:p>
            <a:pPr marL="180340" indent="-180340">
              <a:buSzPct val="100000"/>
              <a:buChar char="•"/>
            </a:pPr>
            <a:r>
              <a:t>Dependencies are going from Application and Infrastructure to the Domain</a:t>
            </a:r>
          </a:p>
          <a:p/>
          <a:p>
            <a:pPr marL="180340" indent="-180340">
              <a:buSzPct val="100000"/>
              <a:buChar char="•"/>
            </a:pPr>
            <a:r>
              <a:t>We isolate the boundaries by using Ports and Adapters</a:t>
            </a:r>
          </a:p>
        </p:txBody>
      </p:sp>
      <p:sp>
        <p:nvSpPr>
          <p:cNvPr id="291" name="Remember"/>
          <p:cNvSpPr txBox="1"/>
          <p:nvPr/>
        </p:nvSpPr>
        <p:spPr>
          <a:xfrm>
            <a:off x="3909182" y="2487929"/>
            <a:ext cx="1261429" cy="358141"/>
          </a:xfrm>
          <a:prstGeom prst="rect">
            <a:avLst/>
          </a:prstGeom>
          <a:ln w="12700">
            <a:miter lim="400000"/>
          </a:ln>
        </p:spPr>
        <p:txBody>
          <a:bodyPr wrap="none" lIns="45719" rIns="45719">
            <a:spAutoFit/>
          </a:bodyPr>
          <a:lstStyle>
            <a:lvl1pPr>
              <a:defRPr b="1"/>
            </a:lvl1pPr>
          </a:lstStyle>
          <a:p>
            <a:r>
              <a:t>Remember</a:t>
            </a:r>
          </a:p>
        </p:txBody>
      </p:sp>
      <p:sp>
        <p:nvSpPr>
          <p:cNvPr id="2" name="Line"/>
          <p:cNvSpPr/>
          <p:nvPr/>
        </p:nvSpPr>
        <p:spPr>
          <a:xfrm>
            <a:off x="3105032" y="651383"/>
            <a:ext cx="7569497" cy="1"/>
          </a:xfrm>
          <a:prstGeom prst="line">
            <a:avLst/>
          </a:prstGeom>
          <a:solidFill>
            <a:srgbClr val="7030A0"/>
          </a:solidFill>
          <a:ln w="63500">
            <a:solidFill>
              <a:srgbClr val="7030A0"/>
            </a:solidFill>
            <a:miter/>
          </a:ln>
        </p:spPr>
        <p:txBody>
          <a:bodyPr lIns="45719" rIns="45719"/>
          <a:p/>
        </p:txBody>
      </p:sp>
      <p:sp>
        <p:nvSpPr>
          <p:cNvPr id="3" name="Circle"/>
          <p:cNvSpPr/>
          <p:nvPr/>
        </p:nvSpPr>
        <p:spPr>
          <a:xfrm>
            <a:off x="3080292" y="523113"/>
            <a:ext cx="256541" cy="256541"/>
          </a:xfrm>
          <a:prstGeom prst="ellipse">
            <a:avLst/>
          </a:prstGeom>
          <a:solidFill>
            <a:srgbClr val="7030A0"/>
          </a:solidFill>
          <a:ln w="12700">
            <a:solidFill>
              <a:srgbClr val="7030A0"/>
            </a:solidFill>
            <a:miter lim="400000"/>
          </a:ln>
        </p:spPr>
        <p:txBody>
          <a:bodyPr lIns="45719" rIns="45719" anchor="ct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347"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348" name="Line"/>
          <p:cNvSpPr/>
          <p:nvPr/>
        </p:nvSpPr>
        <p:spPr>
          <a:xfrm>
            <a:off x="3105032" y="660273"/>
            <a:ext cx="7569497" cy="1"/>
          </a:xfrm>
          <a:prstGeom prst="line">
            <a:avLst/>
          </a:prstGeom>
          <a:solidFill>
            <a:srgbClr val="7030A0"/>
          </a:solidFill>
          <a:ln w="63500">
            <a:solidFill>
              <a:srgbClr val="7030A0"/>
            </a:solidFill>
            <a:miter/>
          </a:ln>
        </p:spPr>
        <p:txBody>
          <a:bodyPr lIns="45719" rIns="45719"/>
          <a:lstStyle/>
          <a:p/>
        </p:txBody>
      </p:sp>
      <p:sp>
        <p:nvSpPr>
          <p:cNvPr id="349"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350" name="Circle"/>
          <p:cNvSpPr/>
          <p:nvPr/>
        </p:nvSpPr>
        <p:spPr>
          <a:xfrm>
            <a:off x="3080292" y="532003"/>
            <a:ext cx="256541" cy="256541"/>
          </a:xfrm>
          <a:prstGeom prst="ellipse">
            <a:avLst/>
          </a:prstGeom>
          <a:solidFill>
            <a:srgbClr val="7030A0"/>
          </a:solidFill>
          <a:ln w="12700">
            <a:solidFill>
              <a:srgbClr val="7030A0"/>
            </a:solidFill>
            <a:miter lim="400000"/>
          </a:ln>
        </p:spPr>
        <p:txBody>
          <a:bodyPr lIns="45719" rIns="45719" anchor="ctr"/>
          <a:lstStyle/>
          <a:p/>
        </p:txBody>
      </p:sp>
      <p:sp>
        <p:nvSpPr>
          <p:cNvPr id="352" name="2008 - Onion Architecture"/>
          <p:cNvSpPr txBox="1"/>
          <p:nvPr/>
        </p:nvSpPr>
        <p:spPr>
          <a:xfrm>
            <a:off x="5212267" y="198143"/>
            <a:ext cx="2478477" cy="307341"/>
          </a:xfrm>
          <a:prstGeom prst="rect">
            <a:avLst/>
          </a:prstGeom>
          <a:ln w="12700">
            <a:miter lim="400000"/>
          </a:ln>
        </p:spPr>
        <p:txBody>
          <a:bodyPr lIns="45719" rIns="45719">
            <a:spAutoFit/>
          </a:bodyPr>
          <a:lstStyle/>
          <a:p>
            <a:pPr>
              <a:defRPr sz="1500"/>
            </a:pPr>
            <a:r>
              <a:rPr b="1"/>
              <a:t>2008</a:t>
            </a:r>
            <a:r>
              <a:t> - Onion Architecture</a:t>
            </a:r>
          </a:p>
        </p:txBody>
      </p:sp>
      <p:sp>
        <p:nvSpPr>
          <p:cNvPr id="353" name="Circle"/>
          <p:cNvSpPr/>
          <p:nvPr/>
        </p:nvSpPr>
        <p:spPr>
          <a:xfrm>
            <a:off x="5261189" y="542998"/>
            <a:ext cx="256541" cy="256541"/>
          </a:xfrm>
          <a:prstGeom prst="ellipse">
            <a:avLst/>
          </a:prstGeom>
          <a:solidFill>
            <a:srgbClr val="7030A0"/>
          </a:solidFill>
          <a:ln w="12700">
            <a:solidFill>
              <a:srgbClr val="7030A0"/>
            </a:solidFill>
            <a:miter lim="400000"/>
          </a:ln>
        </p:spPr>
        <p:txBody>
          <a:bodyPr lIns="45719" rIns="45719" anchor="ctr"/>
          <a:lstStyle/>
          <a:p/>
        </p:txBody>
      </p:sp>
      <p:sp>
        <p:nvSpPr>
          <p:cNvPr id="354" name="2012 - Clean Architecture"/>
          <p:cNvSpPr txBox="1"/>
          <p:nvPr/>
        </p:nvSpPr>
        <p:spPr>
          <a:xfrm>
            <a:off x="8959313" y="807301"/>
            <a:ext cx="1634958" cy="523241"/>
          </a:xfrm>
          <a:prstGeom prst="rect">
            <a:avLst/>
          </a:prstGeom>
          <a:ln w="12700">
            <a:miter lim="400000"/>
          </a:ln>
        </p:spPr>
        <p:txBody>
          <a:bodyPr lIns="45719" rIns="45719">
            <a:spAutoFit/>
          </a:bodyPr>
          <a:lstStyle/>
          <a:p>
            <a:pPr>
              <a:defRPr sz="1500"/>
            </a:pPr>
            <a:r>
              <a:rPr b="1"/>
              <a:t>2012</a:t>
            </a:r>
            <a:r>
              <a:t> - Clean Architecture</a:t>
            </a:r>
          </a:p>
        </p:txBody>
      </p:sp>
      <p:sp>
        <p:nvSpPr>
          <p:cNvPr id="355" name="Circle"/>
          <p:cNvSpPr/>
          <p:nvPr/>
        </p:nvSpPr>
        <p:spPr>
          <a:xfrm>
            <a:off x="8765361" y="532003"/>
            <a:ext cx="256541" cy="256541"/>
          </a:xfrm>
          <a:prstGeom prst="ellipse">
            <a:avLst/>
          </a:prstGeom>
          <a:solidFill>
            <a:srgbClr val="7030A0"/>
          </a:solidFill>
          <a:ln w="12700">
            <a:solidFill>
              <a:srgbClr val="7030A0"/>
            </a:solidFill>
            <a:miter lim="400000"/>
          </a:ln>
        </p:spPr>
        <p:txBody>
          <a:bodyPr lIns="45719" rIns="45719" anchor="ctr"/>
          <a:lstStyle/>
          <a:p/>
        </p:txBody>
      </p:sp>
      <p:pic>
        <p:nvPicPr>
          <p:cNvPr id="356" name="Image" descr="Image"/>
          <p:cNvPicPr>
            <a:picLocks noChangeAspect="1"/>
          </p:cNvPicPr>
          <p:nvPr/>
        </p:nvPicPr>
        <p:blipFill>
          <a:blip r:embed="rId1"/>
          <a:stretch>
            <a:fillRect/>
          </a:stretch>
        </p:blipFill>
        <p:spPr>
          <a:xfrm>
            <a:off x="9278795" y="2002732"/>
            <a:ext cx="2125805" cy="2695907"/>
          </a:xfrm>
          <a:prstGeom prst="rect">
            <a:avLst/>
          </a:prstGeom>
          <a:ln w="12700">
            <a:miter lim="400000"/>
            <a:headEnd/>
            <a:tailEnd/>
          </a:ln>
        </p:spPr>
      </p:pic>
      <p:sp>
        <p:nvSpPr>
          <p:cNvPr id="357" name="Robert C. Martin"/>
          <p:cNvSpPr txBox="1"/>
          <p:nvPr/>
        </p:nvSpPr>
        <p:spPr>
          <a:xfrm>
            <a:off x="9529033" y="4888229"/>
            <a:ext cx="1625330" cy="332741"/>
          </a:xfrm>
          <a:prstGeom prst="rect">
            <a:avLst/>
          </a:prstGeom>
          <a:ln w="12700">
            <a:miter lim="400000"/>
          </a:ln>
        </p:spPr>
        <p:txBody>
          <a:bodyPr wrap="none" lIns="45719" rIns="45719">
            <a:spAutoFit/>
          </a:bodyPr>
          <a:lstStyle>
            <a:lvl1pPr defTabSz="457200">
              <a:lnSpc>
                <a:spcPts val="3500"/>
              </a:lnSpc>
              <a:defRPr sz="1540" b="1">
                <a:latin typeface="+mj-lt"/>
                <a:ea typeface="+mj-ea"/>
                <a:cs typeface="+mj-cs"/>
                <a:sym typeface="Helvetica"/>
              </a:defRPr>
            </a:lvl1pPr>
          </a:lstStyle>
          <a:p>
            <a:r>
              <a:t>Robert C. Martin</a:t>
            </a:r>
          </a:p>
        </p:txBody>
      </p:sp>
      <p:sp>
        <p:nvSpPr>
          <p:cNvPr id="358" name="They all have the same objective, which is the separation of concerns.…"/>
          <p:cNvSpPr txBox="1"/>
          <p:nvPr/>
        </p:nvSpPr>
        <p:spPr>
          <a:xfrm>
            <a:off x="3540857" y="2657265"/>
            <a:ext cx="5110286" cy="1424941"/>
          </a:xfrm>
          <a:prstGeom prst="rect">
            <a:avLst/>
          </a:prstGeom>
          <a:ln w="12700">
            <a:miter lim="400000"/>
          </a:ln>
        </p:spPr>
        <p:txBody>
          <a:bodyPr lIns="45719" rIns="45719">
            <a:spAutoFit/>
          </a:bodyPr>
          <a:lstStyle/>
          <a:p>
            <a:r>
              <a:rPr dirty="0"/>
              <a:t>They all have the same objective, which is the separation of concerns. </a:t>
            </a:r>
            <a:endParaRPr dirty="0"/>
          </a:p>
          <a:p>
            <a:endParaRPr dirty="0"/>
          </a:p>
          <a:p>
            <a:r>
              <a:rPr dirty="0"/>
              <a:t>isolating the application core from the infrastructure concerns</a:t>
            </a:r>
            <a:endParaRPr dirty="0"/>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355"/>
                                        </p:tgtEl>
                                        <p:attrNameLst>
                                          <p:attrName>style.visibility</p:attrName>
                                        </p:attrNameLst>
                                      </p:cBhvr>
                                      <p:to>
                                        <p:strVal val="visible"/>
                                      </p:to>
                                    </p:set>
                                    <p:animEffect transition="in" filter="dissolve">
                                      <p:cBhvr>
                                        <p:cTn id="7" dur="1000"/>
                                        <p:tgtEl>
                                          <p:spTgt spid="355"/>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indefinite" fill="hold"/>
                                        <p:tgtEl>
                                          <p:spTgt spid="354"/>
                                        </p:tgtEl>
                                        <p:attrNameLst>
                                          <p:attrName>style.visibility</p:attrName>
                                        </p:attrNameLst>
                                      </p:cBhvr>
                                      <p:to>
                                        <p:strVal val="visible"/>
                                      </p:to>
                                    </p:set>
                                    <p:animEffect transition="in" filter="dissolve">
                                      <p:cBhvr>
                                        <p:cTn id="11" dur="1000"/>
                                        <p:tgtEl>
                                          <p:spTgt spid="354"/>
                                        </p:tgtEl>
                                      </p:cBhvr>
                                    </p:animEffect>
                                  </p:childTnLst>
                                </p:cTn>
                              </p:par>
                            </p:childTnLst>
                          </p:cTn>
                        </p:par>
                        <p:par>
                          <p:cTn id="12" fill="hold">
                            <p:stCondLst>
                              <p:cond delay="2000"/>
                            </p:stCondLst>
                            <p:childTnLst>
                              <p:par>
                                <p:cTn id="13" presetID="1" presetClass="entr" presetSubtype="0" fill="hold" grpId="0" nodeType="afterEffect">
                                  <p:stCondLst>
                                    <p:cond delay="400"/>
                                  </p:stCondLst>
                                  <p:childTnLst>
                                    <p:set>
                                      <p:cBhvr>
                                        <p:cTn id="14" dur="indefinite" fill="hold"/>
                                        <p:tgtEl>
                                          <p:spTgt spid="356"/>
                                        </p:tgtEl>
                                        <p:attrNameLst>
                                          <p:attrName>style.visibility</p:attrName>
                                        </p:attrNameLst>
                                      </p:cBhvr>
                                      <p:to>
                                        <p:strVal val="visible"/>
                                      </p:to>
                                    </p:set>
                                  </p:childTnLst>
                                </p:cTn>
                              </p:par>
                            </p:childTnLst>
                          </p:cTn>
                        </p:par>
                        <p:par>
                          <p:cTn id="15" fill="hold">
                            <p:stCondLst>
                              <p:cond delay="2400"/>
                            </p:stCondLst>
                            <p:childTnLst>
                              <p:par>
                                <p:cTn id="16" presetID="1" presetClass="entr" presetSubtype="0" fill="hold" grpId="0" nodeType="afterEffect">
                                  <p:stCondLst>
                                    <p:cond delay="0"/>
                                  </p:stCondLst>
                                  <p:childTnLst>
                                    <p:set>
                                      <p:cBhvr>
                                        <p:cTn id="17" dur="indefinite" fill="hold"/>
                                        <p:tgtEl>
                                          <p:spTgt spid="357"/>
                                        </p:tgtEl>
                                        <p:attrNameLst>
                                          <p:attrName>style.visibility</p:attrName>
                                        </p:attrNameLst>
                                      </p:cBhvr>
                                      <p:to>
                                        <p:strVal val="visible"/>
                                      </p:to>
                                    </p:set>
                                  </p:childTnLst>
                                </p:cTn>
                              </p:par>
                            </p:childTnLst>
                          </p:cTn>
                        </p:par>
                        <p:par>
                          <p:cTn id="18" fill="hold">
                            <p:stCondLst>
                              <p:cond delay="2400"/>
                            </p:stCondLst>
                            <p:childTnLst>
                              <p:par>
                                <p:cTn id="19" presetID="1" presetClass="entr" presetSubtype="0" fill="hold" grpId="0" nodeType="afterEffect">
                                  <p:stCondLst>
                                    <p:cond delay="300"/>
                                  </p:stCondLst>
                                  <p:childTnLst>
                                    <p:set>
                                      <p:cBhvr>
                                        <p:cTn id="20" dur="indefinite" fill="hold"/>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advAuto="0"/>
      <p:bldP spid="355" grpId="0" bldLvl="0" animBg="1" advAuto="0"/>
      <p:bldP spid="356" grpId="0" animBg="1" advAuto="0"/>
      <p:bldP spid="357" grpId="0" animBg="1" advAuto="0"/>
      <p:bldP spid="358"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361"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362" name="Line"/>
          <p:cNvSpPr/>
          <p:nvPr/>
        </p:nvSpPr>
        <p:spPr>
          <a:xfrm>
            <a:off x="3105032" y="660273"/>
            <a:ext cx="7569497" cy="1"/>
          </a:xfrm>
          <a:prstGeom prst="line">
            <a:avLst/>
          </a:prstGeom>
          <a:ln w="63500">
            <a:solidFill>
              <a:srgbClr val="7030A0"/>
            </a:solidFill>
            <a:miter/>
          </a:ln>
        </p:spPr>
        <p:txBody>
          <a:bodyPr lIns="45719" rIns="45719"/>
          <a:lstStyle/>
          <a:p/>
        </p:txBody>
      </p:sp>
      <p:sp>
        <p:nvSpPr>
          <p:cNvPr id="363"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364" name="Circle"/>
          <p:cNvSpPr/>
          <p:nvPr/>
        </p:nvSpPr>
        <p:spPr>
          <a:xfrm>
            <a:off x="3080292" y="532003"/>
            <a:ext cx="256541" cy="256541"/>
          </a:xfrm>
          <a:prstGeom prst="ellipse">
            <a:avLst/>
          </a:prstGeom>
          <a:solidFill>
            <a:srgbClr val="7030A0"/>
          </a:solidFill>
          <a:ln w="12700">
            <a:miter lim="400000"/>
          </a:ln>
        </p:spPr>
        <p:txBody>
          <a:bodyPr lIns="45719" rIns="45719" anchor="ctr"/>
          <a:lstStyle/>
          <a:p/>
        </p:txBody>
      </p:sp>
      <p:sp>
        <p:nvSpPr>
          <p:cNvPr id="366" name="2008 - Onion Architecture"/>
          <p:cNvSpPr txBox="1"/>
          <p:nvPr/>
        </p:nvSpPr>
        <p:spPr>
          <a:xfrm>
            <a:off x="5212267" y="198143"/>
            <a:ext cx="2478477" cy="307341"/>
          </a:xfrm>
          <a:prstGeom prst="rect">
            <a:avLst/>
          </a:prstGeom>
          <a:ln w="12700">
            <a:miter lim="400000"/>
          </a:ln>
        </p:spPr>
        <p:txBody>
          <a:bodyPr lIns="45719" rIns="45719">
            <a:spAutoFit/>
          </a:bodyPr>
          <a:lstStyle/>
          <a:p>
            <a:pPr>
              <a:defRPr sz="1500"/>
            </a:pPr>
            <a:r>
              <a:rPr b="1"/>
              <a:t>2008</a:t>
            </a:r>
            <a:r>
              <a:t> - Onion Architecture</a:t>
            </a:r>
          </a:p>
        </p:txBody>
      </p:sp>
      <p:sp>
        <p:nvSpPr>
          <p:cNvPr id="367" name="Circle"/>
          <p:cNvSpPr/>
          <p:nvPr/>
        </p:nvSpPr>
        <p:spPr>
          <a:xfrm>
            <a:off x="5261189" y="542998"/>
            <a:ext cx="256541" cy="256541"/>
          </a:xfrm>
          <a:prstGeom prst="ellipse">
            <a:avLst/>
          </a:prstGeom>
          <a:solidFill>
            <a:srgbClr val="7030A0"/>
          </a:solidFill>
          <a:ln w="12700">
            <a:miter lim="400000"/>
          </a:ln>
        </p:spPr>
        <p:txBody>
          <a:bodyPr lIns="45719" rIns="45719" anchor="ctr"/>
          <a:lstStyle/>
          <a:p/>
        </p:txBody>
      </p:sp>
      <p:sp>
        <p:nvSpPr>
          <p:cNvPr id="368" name="2012 - Clean Architecture"/>
          <p:cNvSpPr txBox="1"/>
          <p:nvPr/>
        </p:nvSpPr>
        <p:spPr>
          <a:xfrm>
            <a:off x="8959313" y="807301"/>
            <a:ext cx="1634958" cy="523241"/>
          </a:xfrm>
          <a:prstGeom prst="rect">
            <a:avLst/>
          </a:prstGeom>
          <a:ln w="12700">
            <a:miter lim="400000"/>
          </a:ln>
        </p:spPr>
        <p:txBody>
          <a:bodyPr lIns="45719" rIns="45719">
            <a:spAutoFit/>
          </a:bodyPr>
          <a:lstStyle/>
          <a:p>
            <a:pPr>
              <a:defRPr sz="1500"/>
            </a:pPr>
            <a:r>
              <a:rPr b="1"/>
              <a:t>2012</a:t>
            </a:r>
            <a:r>
              <a:t> - Clean Architecture</a:t>
            </a:r>
          </a:p>
        </p:txBody>
      </p:sp>
      <p:sp>
        <p:nvSpPr>
          <p:cNvPr id="369" name="Circle"/>
          <p:cNvSpPr/>
          <p:nvPr/>
        </p:nvSpPr>
        <p:spPr>
          <a:xfrm>
            <a:off x="8765361" y="532003"/>
            <a:ext cx="256541" cy="256541"/>
          </a:xfrm>
          <a:prstGeom prst="ellipse">
            <a:avLst/>
          </a:prstGeom>
          <a:solidFill>
            <a:srgbClr val="7030A0"/>
          </a:solidFill>
          <a:ln w="12700">
            <a:miter lim="400000"/>
          </a:ln>
        </p:spPr>
        <p:txBody>
          <a:bodyPr lIns="45719" rIns="45719" anchor="ctr"/>
          <a:lstStyle/>
          <a:p/>
        </p:txBody>
      </p:sp>
      <p:pic>
        <p:nvPicPr>
          <p:cNvPr id="370" name="Imagen 5" descr="Imagen 5"/>
          <p:cNvPicPr>
            <a:picLocks noChangeAspect="1"/>
          </p:cNvPicPr>
          <p:nvPr/>
        </p:nvPicPr>
        <p:blipFill>
          <a:blip r:embed="rId1"/>
          <a:stretch>
            <a:fillRect/>
          </a:stretch>
        </p:blipFill>
        <p:spPr>
          <a:xfrm>
            <a:off x="3708555" y="1800834"/>
            <a:ext cx="6636747" cy="4313885"/>
          </a:xfrm>
          <a:prstGeom prst="rect">
            <a:avLst/>
          </a:prstGeom>
          <a:ln w="12700">
            <a:miter lim="400000"/>
            <a:headEnd/>
            <a:tailEnd/>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11"/>
          <p:cNvSpPr/>
          <p:nvPr/>
        </p:nvSpPr>
        <p:spPr>
          <a:xfrm>
            <a:off x="-429351" y="-109399"/>
            <a:ext cx="12809600" cy="1154472"/>
          </a:xfrm>
          <a:prstGeom prst="rect">
            <a:avLst/>
          </a:prstGeom>
          <a:solidFill>
            <a:srgbClr val="7030A0"/>
          </a:solidFill>
          <a:ln w="12700">
            <a:miter lim="400000"/>
          </a:ln>
        </p:spPr>
        <p:txBody>
          <a:bodyPr lIns="45719" rIns="45719" anchor="ctr"/>
          <a:lstStyle/>
          <a:p>
            <a:pPr algn="ctr">
              <a:defRPr>
                <a:solidFill>
                  <a:schemeClr val="accent4">
                    <a:lumOff val="25000"/>
                  </a:schemeClr>
                </a:solidFill>
              </a:defRPr>
            </a:pPr>
          </a:p>
        </p:txBody>
      </p:sp>
      <p:sp>
        <p:nvSpPr>
          <p:cNvPr id="373" name="Título 1"/>
          <p:cNvSpPr txBox="1">
            <a:spLocks noGrp="1"/>
          </p:cNvSpPr>
          <p:nvPr>
            <p:ph type="title"/>
          </p:nvPr>
        </p:nvSpPr>
        <p:spPr>
          <a:xfrm>
            <a:off x="838200" y="211734"/>
            <a:ext cx="10515600" cy="512205"/>
          </a:xfrm>
          <a:prstGeom prst="rect">
            <a:avLst/>
          </a:prstGeom>
        </p:spPr>
        <p:txBody>
          <a:bodyPr/>
          <a:lstStyle>
            <a:lvl1pPr algn="ctr" defTabSz="648970">
              <a:defRPr sz="2770" b="1">
                <a:solidFill>
                  <a:srgbClr val="F5C545"/>
                </a:solidFill>
              </a:defRPr>
            </a:lvl1pPr>
          </a:lstStyle>
          <a:p>
            <a:r>
              <a:rPr>
                <a:solidFill>
                  <a:schemeClr val="accent6"/>
                </a:solidFill>
              </a:rPr>
              <a:t>Clean Architecture </a:t>
            </a:r>
            <a:endParaRPr>
              <a:solidFill>
                <a:schemeClr val="accent6"/>
              </a:solidFill>
            </a:endParaRPr>
          </a:p>
        </p:txBody>
      </p:sp>
      <p:pic>
        <p:nvPicPr>
          <p:cNvPr id="374" name="Imagen 3" descr="Imagen 3"/>
          <p:cNvPicPr>
            <a:picLocks noChangeAspect="1"/>
          </p:cNvPicPr>
          <p:nvPr/>
        </p:nvPicPr>
        <p:blipFill>
          <a:blip r:embed="rId1"/>
          <a:stretch>
            <a:fillRect/>
          </a:stretch>
        </p:blipFill>
        <p:spPr>
          <a:xfrm>
            <a:off x="369601" y="1021751"/>
            <a:ext cx="11452798" cy="6299039"/>
          </a:xfrm>
          <a:prstGeom prst="rect">
            <a:avLst/>
          </a:prstGeom>
          <a:ln w="12700">
            <a:miter lim="400000"/>
            <a:headEnd/>
            <a:tailEnd/>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Rectangle 11"/>
          <p:cNvSpPr/>
          <p:nvPr/>
        </p:nvSpPr>
        <p:spPr>
          <a:xfrm>
            <a:off x="-429351" y="-109399"/>
            <a:ext cx="12809600" cy="1154472"/>
          </a:xfrm>
          <a:prstGeom prst="rect">
            <a:avLst/>
          </a:prstGeom>
          <a:solidFill>
            <a:srgbClr val="7030A0"/>
          </a:solidFill>
          <a:ln w="12700">
            <a:miter lim="400000"/>
          </a:ln>
        </p:spPr>
        <p:txBody>
          <a:bodyPr lIns="45719" rIns="45719" anchor="ctr"/>
          <a:lstStyle/>
          <a:p>
            <a:pPr algn="ctr">
              <a:defRPr>
                <a:solidFill>
                  <a:schemeClr val="accent4">
                    <a:lumOff val="25000"/>
                  </a:schemeClr>
                </a:solidFill>
              </a:defRPr>
            </a:pPr>
          </a:p>
        </p:txBody>
      </p:sp>
      <p:sp>
        <p:nvSpPr>
          <p:cNvPr id="524" name="Título 1"/>
          <p:cNvSpPr txBox="1">
            <a:spLocks noGrp="1"/>
          </p:cNvSpPr>
          <p:nvPr>
            <p:ph type="title"/>
          </p:nvPr>
        </p:nvSpPr>
        <p:spPr>
          <a:xfrm>
            <a:off x="838200" y="211734"/>
            <a:ext cx="10515600" cy="512205"/>
          </a:xfrm>
          <a:prstGeom prst="rect">
            <a:avLst/>
          </a:prstGeom>
        </p:spPr>
        <p:txBody>
          <a:bodyPr/>
          <a:lstStyle>
            <a:lvl1pPr algn="ctr" defTabSz="648970">
              <a:defRPr sz="2770" b="1">
                <a:solidFill>
                  <a:srgbClr val="F5C545"/>
                </a:solidFill>
              </a:defRPr>
            </a:lvl1pPr>
          </a:lstStyle>
          <a:p>
            <a:r>
              <a:rPr>
                <a:solidFill>
                  <a:schemeClr val="accent6"/>
                </a:solidFill>
              </a:rPr>
              <a:t>Clean Architecture</a:t>
            </a:r>
            <a:endParaRPr>
              <a:solidFill>
                <a:schemeClr val="accent6"/>
              </a:solidFill>
            </a:endParaRPr>
          </a:p>
        </p:txBody>
      </p:sp>
      <p:sp>
        <p:nvSpPr>
          <p:cNvPr id="525" name="Thanks !!"/>
          <p:cNvSpPr txBox="1"/>
          <p:nvPr/>
        </p:nvSpPr>
        <p:spPr>
          <a:xfrm>
            <a:off x="5060039" y="3140193"/>
            <a:ext cx="2806041" cy="815341"/>
          </a:xfrm>
          <a:prstGeom prst="rect">
            <a:avLst/>
          </a:prstGeom>
          <a:ln w="12700">
            <a:miter lim="400000"/>
          </a:ln>
        </p:spPr>
        <p:txBody>
          <a:bodyPr wrap="none" lIns="45719" rIns="45719">
            <a:spAutoFit/>
          </a:bodyPr>
          <a:lstStyle>
            <a:lvl1pPr>
              <a:defRPr sz="4900" b="1">
                <a:solidFill>
                  <a:srgbClr val="941100"/>
                </a:solidFill>
              </a:defRPr>
            </a:lvl1pPr>
          </a:lstStyle>
          <a:p>
            <a:r>
              <a:t>Thanks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Image" descr="Image"/>
          <p:cNvPicPr>
            <a:picLocks noChangeAspect="1"/>
          </p:cNvPicPr>
          <p:nvPr/>
        </p:nvPicPr>
        <p:blipFill>
          <a:blip r:embed="rId1"/>
          <a:stretch>
            <a:fillRect/>
          </a:stretch>
        </p:blipFill>
        <p:spPr>
          <a:xfrm>
            <a:off x="0" y="761999"/>
            <a:ext cx="12192001" cy="6096001"/>
          </a:xfrm>
          <a:prstGeom prst="rect">
            <a:avLst/>
          </a:prstGeom>
          <a:ln w="12700">
            <a:miter lim="400000"/>
            <a:headEnd/>
            <a:tailEnd/>
          </a:ln>
        </p:spPr>
      </p:pic>
      <p:sp>
        <p:nvSpPr>
          <p:cNvPr id="148" name="Rectangle 11"/>
          <p:cNvSpPr/>
          <p:nvPr/>
        </p:nvSpPr>
        <p:spPr>
          <a:xfrm>
            <a:off x="-429351" y="-90349"/>
            <a:ext cx="12809600" cy="1154472"/>
          </a:xfrm>
          <a:prstGeom prst="rect">
            <a:avLst/>
          </a:prstGeom>
          <a:solidFill>
            <a:schemeClr val="accent6"/>
          </a:solidFill>
          <a:ln w="12700">
            <a:solidFill>
              <a:schemeClr val="accent6"/>
            </a:solidFill>
            <a:miter/>
          </a:ln>
        </p:spPr>
        <p:txBody>
          <a:bodyPr lIns="45719" rIns="45719" anchor="ctr">
            <a:noAutofit/>
          </a:bodyPr>
          <a:lstStyle/>
          <a:p>
            <a:pPr lvl="0" algn="l"/>
            <a:endParaRPr>
              <a:sym typeface="+mn-ea"/>
            </a:endParaRPr>
          </a:p>
        </p:txBody>
      </p:sp>
      <p:sp>
        <p:nvSpPr>
          <p:cNvPr id="149" name="Subtítulo 2"/>
          <p:cNvSpPr txBox="1">
            <a:spLocks noGrp="1"/>
          </p:cNvSpPr>
          <p:nvPr>
            <p:ph type="subTitle" sz="quarter" idx="1"/>
          </p:nvPr>
        </p:nvSpPr>
        <p:spPr>
          <a:xfrm>
            <a:off x="8437284" y="1850936"/>
            <a:ext cx="1818700" cy="808872"/>
          </a:xfrm>
          <a:prstGeom prst="rect">
            <a:avLst/>
          </a:prstGeom>
        </p:spPr>
        <p:txBody>
          <a:bodyPr>
            <a:normAutofit fontScale="92500" lnSpcReduction="20000"/>
          </a:bodyPr>
          <a:lstStyle>
            <a:lvl1pPr defTabSz="868680">
              <a:spcBef>
                <a:spcPts val="900"/>
              </a:spcBef>
              <a:defRPr sz="2280" b="1">
                <a:solidFill>
                  <a:srgbClr val="011993"/>
                </a:solidFill>
              </a:defRPr>
            </a:lvl1pPr>
          </a:lstStyle>
          <a:p>
            <a:r>
              <a:rPr>
                <a:solidFill>
                  <a:srgbClr val="7030A0"/>
                </a:solidFill>
              </a:rPr>
              <a:t>¿ Incidental complexity ?</a:t>
            </a:r>
            <a:endParaRPr>
              <a:solidFill>
                <a:srgbClr val="7030A0"/>
              </a:solidFill>
            </a:endParaRPr>
          </a:p>
        </p:txBody>
      </p:sp>
      <p:sp>
        <p:nvSpPr>
          <p:cNvPr id="151" name="Text"/>
          <p:cNvSpPr txBox="1"/>
          <p:nvPr/>
        </p:nvSpPr>
        <p:spPr>
          <a:xfrm>
            <a:off x="10781303" y="5753572"/>
            <a:ext cx="142241" cy="269241"/>
          </a:xfrm>
          <a:prstGeom prst="rect">
            <a:avLst/>
          </a:prstGeom>
          <a:ln w="12700">
            <a:miter lim="400000"/>
          </a:ln>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152" name="Subtítulo 2"/>
          <p:cNvSpPr txBox="1"/>
          <p:nvPr/>
        </p:nvSpPr>
        <p:spPr>
          <a:xfrm>
            <a:off x="1026713" y="3843058"/>
            <a:ext cx="2435380" cy="808872"/>
          </a:xfrm>
          <a:prstGeom prst="rect">
            <a:avLst/>
          </a:prstGeom>
          <a:ln w="12700">
            <a:miter lim="400000"/>
          </a:ln>
        </p:spPr>
        <p:txBody>
          <a:bodyPr lIns="45719" rIns="45719">
            <a:normAutofit/>
          </a:bodyPr>
          <a:lstStyle>
            <a:lvl1pPr algn="ctr">
              <a:lnSpc>
                <a:spcPct val="90000"/>
              </a:lnSpc>
              <a:spcBef>
                <a:spcPts val="1000"/>
              </a:spcBef>
              <a:defRPr sz="2400" b="1">
                <a:solidFill>
                  <a:srgbClr val="011993"/>
                </a:solidFill>
              </a:defRPr>
            </a:lvl1pPr>
          </a:lstStyle>
          <a:p>
            <a:r>
              <a:rPr>
                <a:solidFill>
                  <a:srgbClr val="7030A0"/>
                </a:solidFill>
              </a:rPr>
              <a:t>¿ Essential complexity ?</a:t>
            </a:r>
            <a:endParaRPr>
              <a:solidFill>
                <a:srgbClr val="7030A0"/>
              </a:solidFill>
            </a:endParaRPr>
          </a:p>
        </p:txBody>
      </p:sp>
      <p:sp>
        <p:nvSpPr>
          <p:cNvPr id="153" name="Development complexity"/>
          <p:cNvSpPr txBox="1"/>
          <p:nvPr/>
        </p:nvSpPr>
        <p:spPr>
          <a:xfrm>
            <a:off x="354045" y="133826"/>
            <a:ext cx="5391785" cy="706755"/>
          </a:xfrm>
          <a:prstGeom prst="rect">
            <a:avLst/>
          </a:prstGeom>
          <a:ln w="12700">
            <a:miter lim="400000"/>
          </a:ln>
        </p:spPr>
        <p:txBody>
          <a:bodyPr wrap="none" lIns="45719" rIns="45719">
            <a:spAutoFit/>
          </a:bodyPr>
          <a:lstStyle>
            <a:lvl1pPr>
              <a:defRPr sz="4000" b="1">
                <a:solidFill>
                  <a:schemeClr val="accent4"/>
                </a:solidFill>
              </a:defRPr>
            </a:lvl1pPr>
          </a:lstStyle>
          <a:p>
            <a:pPr lvl="0" algn="l"/>
            <a:r>
              <a:rPr>
                <a:solidFill>
                  <a:srgbClr val="7030A0"/>
                </a:solidFill>
                <a:sym typeface="+mn-ea"/>
              </a:rPr>
              <a:t>Development complexity</a:t>
            </a:r>
            <a:endParaRPr>
              <a:solidFill>
                <a:srgbClr val="7030A0"/>
              </a:solidFill>
              <a:sym typeface="+mn-ea"/>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152"/>
                                        </p:tgtEl>
                                        <p:attrNameLst>
                                          <p:attrName>style.visibility</p:attrName>
                                        </p:attrNameLst>
                                      </p:cBhvr>
                                      <p:to>
                                        <p:strVal val="visible"/>
                                      </p:to>
                                    </p:set>
                                    <p:animEffect transition="in" filter="dissolve">
                                      <p:cBhvr>
                                        <p:cTn id="7" dur="10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indefinite" fill="hold"/>
                                        <p:tgtEl>
                                          <p:spTgt spid="149"/>
                                        </p:tgtEl>
                                        <p:attrNameLst>
                                          <p:attrName>style.visibility</p:attrName>
                                        </p:attrNameLst>
                                      </p:cBhvr>
                                      <p:to>
                                        <p:strVal val="visible"/>
                                      </p:to>
                                    </p:set>
                                    <p:animEffect transition="in" filter="dissolve">
                                      <p:cBhvr>
                                        <p:cTn id="12"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advAuto="0"/>
      <p:bldP spid="15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 name="Rectangle 11"/>
          <p:cNvSpPr/>
          <p:nvPr/>
        </p:nvSpPr>
        <p:spPr>
          <a:xfrm>
            <a:off x="-429351" y="-99239"/>
            <a:ext cx="12809600" cy="1154472"/>
          </a:xfrm>
          <a:prstGeom prst="rect">
            <a:avLst/>
          </a:prstGeom>
          <a:solidFill>
            <a:schemeClr val="accent6"/>
          </a:solidFill>
          <a:ln w="12700">
            <a:solidFill>
              <a:schemeClr val="accent6"/>
            </a:solidFill>
            <a:miter/>
          </a:ln>
        </p:spPr>
        <p:txBody>
          <a:bodyPr lIns="45719" rIns="45719" anchor="ctr">
            <a:noAutofit/>
          </a:bodyPr>
          <a:lstStyle/>
          <a:p>
            <a:pPr lvl="0" algn="l"/>
            <a:endParaRPr>
              <a:sym typeface="+mn-ea"/>
            </a:endParaRPr>
          </a:p>
        </p:txBody>
      </p:sp>
      <p:sp>
        <p:nvSpPr>
          <p:cNvPr id="157" name="Text"/>
          <p:cNvSpPr txBox="1"/>
          <p:nvPr/>
        </p:nvSpPr>
        <p:spPr>
          <a:xfrm>
            <a:off x="10781303" y="5753572"/>
            <a:ext cx="142241" cy="269241"/>
          </a:xfrm>
          <a:prstGeom prst="rect">
            <a:avLst/>
          </a:prstGeom>
          <a:ln w="12700">
            <a:miter lim="400000"/>
          </a:ln>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158" name="What is software architecture ?"/>
          <p:cNvSpPr txBox="1"/>
          <p:nvPr/>
        </p:nvSpPr>
        <p:spPr>
          <a:xfrm>
            <a:off x="2311692" y="2006050"/>
            <a:ext cx="7568616" cy="688341"/>
          </a:xfrm>
          <a:prstGeom prst="rect">
            <a:avLst/>
          </a:prstGeom>
          <a:ln w="12700">
            <a:miter lim="400000"/>
          </a:ln>
        </p:spPr>
        <p:txBody>
          <a:bodyPr wrap="none" lIns="45719" rIns="45719">
            <a:spAutoFit/>
          </a:bodyPr>
          <a:lstStyle>
            <a:lvl1pPr>
              <a:defRPr sz="4000" b="1">
                <a:solidFill>
                  <a:schemeClr val="accent4"/>
                </a:solidFill>
              </a:defRPr>
            </a:lvl1pPr>
          </a:lstStyle>
          <a:p>
            <a:r>
              <a:rPr>
                <a:solidFill>
                  <a:srgbClr val="7030A0"/>
                </a:solidFill>
              </a:rPr>
              <a:t>What is software architecture ?</a:t>
            </a:r>
            <a:endParaRPr>
              <a:solidFill>
                <a:srgbClr val="7030A0"/>
              </a:solidFill>
            </a:endParaRPr>
          </a:p>
        </p:txBody>
      </p:sp>
      <p:grpSp>
        <p:nvGrpSpPr>
          <p:cNvPr id="162" name="Group"/>
          <p:cNvGrpSpPr/>
          <p:nvPr/>
        </p:nvGrpSpPr>
        <p:grpSpPr>
          <a:xfrm>
            <a:off x="1303731" y="4005857"/>
            <a:ext cx="4204744" cy="1258156"/>
            <a:chOff x="0" y="0"/>
            <a:chExt cx="4204743" cy="1258154"/>
          </a:xfrm>
        </p:grpSpPr>
        <p:sp>
          <p:nvSpPr>
            <p:cNvPr id="159" name="Subtítulo 2"/>
            <p:cNvSpPr txBox="1"/>
            <p:nvPr/>
          </p:nvSpPr>
          <p:spPr>
            <a:xfrm>
              <a:off x="0" y="0"/>
              <a:ext cx="1818699" cy="474631"/>
            </a:xfrm>
            <a:prstGeom prst="rect">
              <a:avLst/>
            </a:prstGeom>
            <a:noFill/>
            <a:ln w="12700" cap="flat">
              <a:noFill/>
              <a:miter lim="400000"/>
            </a:ln>
            <a:effectLst/>
          </p:spPr>
          <p:txBody>
            <a:bodyPr wrap="square" lIns="45719" tIns="45719" rIns="45719" bIns="45719" numCol="1" anchor="t">
              <a:normAutofit/>
            </a:bodyPr>
            <a:lstStyle>
              <a:lvl1pPr algn="ctr">
                <a:lnSpc>
                  <a:spcPct val="90000"/>
                </a:lnSpc>
                <a:spcBef>
                  <a:spcPts val="1000"/>
                </a:spcBef>
                <a:defRPr sz="2400" b="1">
                  <a:solidFill>
                    <a:srgbClr val="011993"/>
                  </a:solidFill>
                </a:defRPr>
              </a:lvl1pPr>
            </a:lstStyle>
            <a:p>
              <a:r>
                <a:rPr>
                  <a:solidFill>
                    <a:srgbClr val="7030A0"/>
                  </a:solidFill>
                </a:rPr>
                <a:t>Shape</a:t>
              </a:r>
              <a:endParaRPr>
                <a:solidFill>
                  <a:srgbClr val="7030A0"/>
                </a:solidFill>
              </a:endParaRPr>
            </a:p>
          </p:txBody>
        </p:sp>
        <p:sp>
          <p:nvSpPr>
            <p:cNvPr id="160" name="Subtítulo 2"/>
            <p:cNvSpPr txBox="1"/>
            <p:nvPr/>
          </p:nvSpPr>
          <p:spPr>
            <a:xfrm>
              <a:off x="0" y="783524"/>
              <a:ext cx="1818699" cy="474631"/>
            </a:xfrm>
            <a:prstGeom prst="rect">
              <a:avLst/>
            </a:prstGeom>
            <a:noFill/>
            <a:ln w="12700" cap="flat">
              <a:noFill/>
              <a:miter lim="400000"/>
            </a:ln>
            <a:effectLst/>
          </p:spPr>
          <p:txBody>
            <a:bodyPr wrap="square" lIns="45719" tIns="45719" rIns="45719" bIns="45719" numCol="1" anchor="t">
              <a:normAutofit/>
            </a:bodyPr>
            <a:lstStyle>
              <a:lvl1pPr algn="ctr" defTabSz="850265">
                <a:lnSpc>
                  <a:spcPct val="90000"/>
                </a:lnSpc>
                <a:spcBef>
                  <a:spcPts val="900"/>
                </a:spcBef>
                <a:defRPr sz="2230" b="1">
                  <a:solidFill>
                    <a:srgbClr val="011993"/>
                  </a:solidFill>
                </a:defRPr>
              </a:lvl1pPr>
            </a:lstStyle>
            <a:p>
              <a:r>
                <a:rPr>
                  <a:solidFill>
                    <a:srgbClr val="7030A0"/>
                  </a:solidFill>
                </a:rPr>
                <a:t>Arrangement</a:t>
              </a:r>
              <a:endParaRPr>
                <a:solidFill>
                  <a:srgbClr val="7030A0"/>
                </a:solidFill>
              </a:endParaRPr>
            </a:p>
          </p:txBody>
        </p:sp>
        <p:sp>
          <p:nvSpPr>
            <p:cNvPr id="161" name="Subtítulo 2"/>
            <p:cNvSpPr txBox="1"/>
            <p:nvPr/>
          </p:nvSpPr>
          <p:spPr>
            <a:xfrm>
              <a:off x="2175881" y="164941"/>
              <a:ext cx="2028863" cy="688341"/>
            </a:xfrm>
            <a:prstGeom prst="rect">
              <a:avLst/>
            </a:prstGeom>
            <a:noFill/>
            <a:ln w="12700" cap="flat">
              <a:noFill/>
              <a:miter lim="400000"/>
            </a:ln>
            <a:effectLst/>
          </p:spPr>
          <p:txBody>
            <a:bodyPr wrap="square" lIns="45719" tIns="45719" rIns="45719" bIns="45719" numCol="1" anchor="t">
              <a:normAutofit/>
            </a:bodyPr>
            <a:lstStyle>
              <a:lvl1pPr algn="ctr" defTabSz="786130">
                <a:lnSpc>
                  <a:spcPct val="90000"/>
                </a:lnSpc>
                <a:spcBef>
                  <a:spcPts val="800"/>
                </a:spcBef>
                <a:defRPr sz="2065" b="1">
                  <a:solidFill>
                    <a:srgbClr val="011993"/>
                  </a:solidFill>
                </a:defRPr>
              </a:lvl1pPr>
            </a:lstStyle>
            <a:p>
              <a:r>
                <a:rPr>
                  <a:solidFill>
                    <a:srgbClr val="7030A0"/>
                  </a:solidFill>
                </a:rPr>
                <a:t>Components Communication </a:t>
              </a:r>
              <a:endParaRPr>
                <a:solidFill>
                  <a:srgbClr val="7030A0"/>
                </a:solidFill>
              </a:endParaRPr>
            </a:p>
          </p:txBody>
        </p:sp>
      </p:grpSp>
      <p:sp>
        <p:nvSpPr>
          <p:cNvPr id="163" name="Arrow"/>
          <p:cNvSpPr/>
          <p:nvPr/>
        </p:nvSpPr>
        <p:spPr>
          <a:xfrm>
            <a:off x="6537699" y="4151766"/>
            <a:ext cx="1384075" cy="726408"/>
          </a:xfrm>
          <a:prstGeom prst="rightArrow">
            <a:avLst>
              <a:gd name="adj1" fmla="val 32000"/>
              <a:gd name="adj2" fmla="val 111893"/>
            </a:avLst>
          </a:prstGeom>
          <a:solidFill>
            <a:srgbClr val="FFFFFF"/>
          </a:solidFill>
          <a:ln w="63500">
            <a:solidFill>
              <a:srgbClr val="E41E26"/>
            </a:solidFill>
            <a:miter/>
          </a:ln>
        </p:spPr>
        <p:txBody>
          <a:bodyPr lIns="45719" rIns="45719" anchor="ctr"/>
          <a:lstStyle/>
          <a:p/>
        </p:txBody>
      </p:sp>
      <p:grpSp>
        <p:nvGrpSpPr>
          <p:cNvPr id="167" name="Group"/>
          <p:cNvGrpSpPr/>
          <p:nvPr/>
        </p:nvGrpSpPr>
        <p:grpSpPr>
          <a:xfrm>
            <a:off x="8859406" y="3645209"/>
            <a:ext cx="2028863" cy="1992564"/>
            <a:chOff x="0" y="0"/>
            <a:chExt cx="2028862" cy="1992563"/>
          </a:xfrm>
        </p:grpSpPr>
        <p:sp>
          <p:nvSpPr>
            <p:cNvPr id="164" name="Subtítulo 2"/>
            <p:cNvSpPr txBox="1"/>
            <p:nvPr/>
          </p:nvSpPr>
          <p:spPr>
            <a:xfrm>
              <a:off x="0" y="0"/>
              <a:ext cx="2028863" cy="688341"/>
            </a:xfrm>
            <a:prstGeom prst="rect">
              <a:avLst/>
            </a:prstGeom>
            <a:noFill/>
            <a:ln w="12700" cap="flat">
              <a:noFill/>
              <a:miter lim="400000"/>
            </a:ln>
            <a:effectLst/>
          </p:spPr>
          <p:txBody>
            <a:bodyPr wrap="square" lIns="45719" tIns="45719" rIns="45719" bIns="45719" numCol="1" anchor="t">
              <a:normAutofit/>
            </a:bodyPr>
            <a:lstStyle>
              <a:lvl1pPr algn="ctr">
                <a:lnSpc>
                  <a:spcPct val="90000"/>
                </a:lnSpc>
                <a:spcBef>
                  <a:spcPts val="1000"/>
                </a:spcBef>
                <a:defRPr sz="2400" b="1">
                  <a:solidFill>
                    <a:srgbClr val="011993"/>
                  </a:solidFill>
                </a:defRPr>
              </a:lvl1pPr>
            </a:lstStyle>
            <a:p>
              <a:r>
                <a:rPr>
                  <a:solidFill>
                    <a:srgbClr val="7030A0"/>
                  </a:solidFill>
                </a:rPr>
                <a:t>Develop</a:t>
              </a:r>
              <a:endParaRPr>
                <a:solidFill>
                  <a:srgbClr val="7030A0"/>
                </a:solidFill>
              </a:endParaRPr>
            </a:p>
          </p:txBody>
        </p:sp>
        <p:sp>
          <p:nvSpPr>
            <p:cNvPr id="165" name="Subtítulo 2"/>
            <p:cNvSpPr txBox="1"/>
            <p:nvPr/>
          </p:nvSpPr>
          <p:spPr>
            <a:xfrm>
              <a:off x="0" y="591930"/>
              <a:ext cx="2028863" cy="688341"/>
            </a:xfrm>
            <a:prstGeom prst="rect">
              <a:avLst/>
            </a:prstGeom>
            <a:noFill/>
            <a:ln w="12700" cap="flat">
              <a:noFill/>
              <a:miter lim="400000"/>
            </a:ln>
            <a:effectLst/>
          </p:spPr>
          <p:txBody>
            <a:bodyPr wrap="square" lIns="45719" tIns="45719" rIns="45719" bIns="45719" numCol="1" anchor="t">
              <a:normAutofit/>
            </a:bodyPr>
            <a:lstStyle>
              <a:lvl1pPr algn="ctr">
                <a:lnSpc>
                  <a:spcPct val="90000"/>
                </a:lnSpc>
                <a:spcBef>
                  <a:spcPts val="1000"/>
                </a:spcBef>
                <a:defRPr sz="2400" b="1">
                  <a:solidFill>
                    <a:srgbClr val="011993"/>
                  </a:solidFill>
                </a:defRPr>
              </a:lvl1pPr>
            </a:lstStyle>
            <a:p>
              <a:r>
                <a:rPr>
                  <a:solidFill>
                    <a:srgbClr val="7030A0"/>
                  </a:solidFill>
                </a:rPr>
                <a:t>maintenance</a:t>
              </a:r>
              <a:endParaRPr>
                <a:solidFill>
                  <a:srgbClr val="7030A0"/>
                </a:solidFill>
              </a:endParaRPr>
            </a:p>
          </p:txBody>
        </p:sp>
        <p:sp>
          <p:nvSpPr>
            <p:cNvPr id="166" name="Subtítulo 2"/>
            <p:cNvSpPr txBox="1"/>
            <p:nvPr/>
          </p:nvSpPr>
          <p:spPr>
            <a:xfrm>
              <a:off x="0" y="1304223"/>
              <a:ext cx="2028863" cy="688341"/>
            </a:xfrm>
            <a:prstGeom prst="rect">
              <a:avLst/>
            </a:prstGeom>
            <a:noFill/>
            <a:ln w="12700" cap="flat">
              <a:noFill/>
              <a:miter lim="400000"/>
            </a:ln>
            <a:effectLst/>
          </p:spPr>
          <p:txBody>
            <a:bodyPr wrap="square" lIns="45719" tIns="45719" rIns="45719" bIns="45719" numCol="1" anchor="t">
              <a:normAutofit/>
            </a:bodyPr>
            <a:lstStyle>
              <a:lvl1pPr algn="ctr">
                <a:lnSpc>
                  <a:spcPct val="90000"/>
                </a:lnSpc>
                <a:spcBef>
                  <a:spcPts val="1000"/>
                </a:spcBef>
                <a:defRPr sz="2400" b="1">
                  <a:solidFill>
                    <a:srgbClr val="011993"/>
                  </a:solidFill>
                </a:defRPr>
              </a:lvl1pPr>
            </a:lstStyle>
            <a:p>
              <a:r>
                <a:rPr>
                  <a:solidFill>
                    <a:srgbClr val="7030A0"/>
                  </a:solidFill>
                </a:rPr>
                <a:t>Operation</a:t>
              </a:r>
              <a:endParaRPr>
                <a:solidFill>
                  <a:srgbClr val="7030A0"/>
                </a:solidFill>
              </a:endParaRPr>
            </a:p>
          </p:txBody>
        </p:sp>
      </p:gr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162"/>
                                        </p:tgtEl>
                                        <p:attrNameLst>
                                          <p:attrName>style.visibility</p:attrName>
                                        </p:attrNameLst>
                                      </p:cBhvr>
                                      <p:to>
                                        <p:strVal val="visible"/>
                                      </p:to>
                                    </p:set>
                                    <p:animEffect transition="in" filter="dissolve">
                                      <p:cBhvr>
                                        <p:cTn id="7" dur="10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indefinite" fill="hold"/>
                                        <p:tgtEl>
                                          <p:spTgt spid="163"/>
                                        </p:tgtEl>
                                        <p:attrNameLst>
                                          <p:attrName>style.visibility</p:attrName>
                                        </p:attrNameLst>
                                      </p:cBhvr>
                                      <p:to>
                                        <p:strVal val="visible"/>
                                      </p:to>
                                    </p:set>
                                    <p:animEffect transition="in" filter="dissolve">
                                      <p:cBhvr>
                                        <p:cTn id="12" dur="1000"/>
                                        <p:tgtEl>
                                          <p:spTgt spid="163"/>
                                        </p:tgtEl>
                                      </p:cBhvr>
                                    </p:animEffect>
                                  </p:childTnLst>
                                </p:cTn>
                              </p:par>
                            </p:childTnLst>
                          </p:cTn>
                        </p:par>
                        <p:par>
                          <p:cTn id="13" fill="hold">
                            <p:stCondLst>
                              <p:cond delay="1000"/>
                            </p:stCondLst>
                            <p:childTnLst>
                              <p:par>
                                <p:cTn id="14" presetID="9" presetClass="entr" presetSubtype="0" fill="hold" grpId="0" nodeType="afterEffect">
                                  <p:stCondLst>
                                    <p:cond delay="500"/>
                                  </p:stCondLst>
                                  <p:childTnLst>
                                    <p:set>
                                      <p:cBhvr>
                                        <p:cTn id="15" dur="indefinite" fill="hold"/>
                                        <p:tgtEl>
                                          <p:spTgt spid="167"/>
                                        </p:tgtEl>
                                        <p:attrNameLst>
                                          <p:attrName>style.visibility</p:attrName>
                                        </p:attrNameLst>
                                      </p:cBhvr>
                                      <p:to>
                                        <p:strVal val="visible"/>
                                      </p:to>
                                    </p:set>
                                    <p:animEffect transition="in" filter="dissolve">
                                      <p:cBhvr>
                                        <p:cTn id="16"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ldLvl="0" animBg="1" advAuto="0"/>
      <p:bldP spid="163" grpId="0" animBg="1" advAuto="0"/>
      <p:bldP spid="167" grpId="0" bldLvl="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1"/>
          <p:cNvSpPr/>
          <p:nvPr/>
        </p:nvSpPr>
        <p:spPr>
          <a:xfrm>
            <a:off x="-429351" y="-99239"/>
            <a:ext cx="12809600" cy="1154472"/>
          </a:xfrm>
          <a:prstGeom prst="rect">
            <a:avLst/>
          </a:prstGeom>
          <a:solidFill>
            <a:schemeClr val="accent6"/>
          </a:solidFill>
          <a:ln w="12700">
            <a:miter lim="400000"/>
          </a:ln>
        </p:spPr>
        <p:txBody>
          <a:bodyPr lIns="45719" rIns="45719" anchor="ctr"/>
          <a:lstStyle/>
          <a:p>
            <a:pPr algn="ctr">
              <a:defRPr>
                <a:solidFill>
                  <a:schemeClr val="accent4">
                    <a:lumOff val="25000"/>
                  </a:schemeClr>
                </a:solidFill>
              </a:defRPr>
            </a:pPr>
          </a:p>
        </p:txBody>
      </p:sp>
      <p:sp>
        <p:nvSpPr>
          <p:cNvPr id="171" name="Text"/>
          <p:cNvSpPr txBox="1"/>
          <p:nvPr/>
        </p:nvSpPr>
        <p:spPr>
          <a:xfrm>
            <a:off x="10781303" y="5753572"/>
            <a:ext cx="142241" cy="269241"/>
          </a:xfrm>
          <a:prstGeom prst="rect">
            <a:avLst/>
          </a:prstGeom>
          <a:ln w="12700">
            <a:miter lim="400000"/>
          </a:ln>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172" name="Architecture Goals"/>
          <p:cNvSpPr txBox="1"/>
          <p:nvPr/>
        </p:nvSpPr>
        <p:spPr>
          <a:xfrm>
            <a:off x="354045" y="133826"/>
            <a:ext cx="4540212" cy="688341"/>
          </a:xfrm>
          <a:prstGeom prst="rect">
            <a:avLst/>
          </a:prstGeom>
          <a:ln w="12700">
            <a:miter lim="400000"/>
          </a:ln>
        </p:spPr>
        <p:txBody>
          <a:bodyPr wrap="none" lIns="45719" rIns="45719">
            <a:spAutoFit/>
          </a:bodyPr>
          <a:lstStyle>
            <a:lvl1pPr>
              <a:defRPr sz="4000" b="1">
                <a:solidFill>
                  <a:schemeClr val="accent4"/>
                </a:solidFill>
              </a:defRPr>
            </a:lvl1pPr>
          </a:lstStyle>
          <a:p>
            <a:r>
              <a:rPr>
                <a:solidFill>
                  <a:srgbClr val="7030A0"/>
                </a:solidFill>
              </a:rPr>
              <a:t>Architecture Goals</a:t>
            </a:r>
            <a:endParaRPr>
              <a:solidFill>
                <a:srgbClr val="7030A0"/>
              </a:solidFill>
            </a:endParaRPr>
          </a:p>
        </p:txBody>
      </p:sp>
      <p:sp>
        <p:nvSpPr>
          <p:cNvPr id="173" name="Subtítulo 2"/>
          <p:cNvSpPr txBox="1"/>
          <p:nvPr/>
        </p:nvSpPr>
        <p:spPr>
          <a:xfrm>
            <a:off x="5186650" y="1949312"/>
            <a:ext cx="1818700" cy="808872"/>
          </a:xfrm>
          <a:prstGeom prst="rect">
            <a:avLst/>
          </a:prstGeom>
          <a:ln w="12700">
            <a:miter lim="400000"/>
          </a:ln>
        </p:spPr>
        <p:txBody>
          <a:bodyPr lIns="45719" rIns="45719">
            <a:normAutofit/>
          </a:bodyPr>
          <a:lstStyle>
            <a:lvl1pPr algn="ctr">
              <a:lnSpc>
                <a:spcPct val="90000"/>
              </a:lnSpc>
              <a:spcBef>
                <a:spcPts val="1000"/>
              </a:spcBef>
              <a:defRPr sz="2400" b="1">
                <a:solidFill>
                  <a:srgbClr val="011993"/>
                </a:solidFill>
              </a:defRPr>
            </a:lvl1pPr>
          </a:lstStyle>
          <a:p>
            <a:r>
              <a:rPr>
                <a:solidFill>
                  <a:srgbClr val="7030A0"/>
                </a:solidFill>
              </a:rPr>
              <a:t>Express a Propose</a:t>
            </a:r>
            <a:endParaRPr>
              <a:solidFill>
                <a:srgbClr val="7030A0"/>
              </a:solidFill>
            </a:endParaRPr>
          </a:p>
        </p:txBody>
      </p:sp>
      <p:sp>
        <p:nvSpPr>
          <p:cNvPr id="174" name="Subtítulo 2"/>
          <p:cNvSpPr txBox="1"/>
          <p:nvPr/>
        </p:nvSpPr>
        <p:spPr>
          <a:xfrm>
            <a:off x="1965359" y="4166981"/>
            <a:ext cx="2077426" cy="1031837"/>
          </a:xfrm>
          <a:prstGeom prst="rect">
            <a:avLst/>
          </a:prstGeom>
          <a:ln w="12700">
            <a:miter lim="400000"/>
          </a:ln>
        </p:spPr>
        <p:txBody>
          <a:bodyPr lIns="45719" rIns="45719">
            <a:normAutofit/>
          </a:bodyPr>
          <a:lstStyle>
            <a:lvl1pPr algn="ctr" defTabSz="868680">
              <a:lnSpc>
                <a:spcPct val="90000"/>
              </a:lnSpc>
              <a:spcBef>
                <a:spcPts val="900"/>
              </a:spcBef>
              <a:defRPr sz="2280" b="1">
                <a:solidFill>
                  <a:srgbClr val="011993"/>
                </a:solidFill>
              </a:defRPr>
            </a:lvl1pPr>
          </a:lstStyle>
          <a:p>
            <a:r>
              <a:rPr>
                <a:solidFill>
                  <a:srgbClr val="7030A0"/>
                </a:solidFill>
              </a:rPr>
              <a:t>Flexibility to change a decision</a:t>
            </a:r>
            <a:endParaRPr>
              <a:solidFill>
                <a:srgbClr val="7030A0"/>
              </a:solidFill>
            </a:endParaRPr>
          </a:p>
        </p:txBody>
      </p:sp>
      <p:sp>
        <p:nvSpPr>
          <p:cNvPr id="175" name="Subtítulo 2"/>
          <p:cNvSpPr txBox="1"/>
          <p:nvPr/>
        </p:nvSpPr>
        <p:spPr>
          <a:xfrm>
            <a:off x="7880434" y="4166981"/>
            <a:ext cx="2372744" cy="1031837"/>
          </a:xfrm>
          <a:prstGeom prst="rect">
            <a:avLst/>
          </a:prstGeom>
          <a:ln w="12700">
            <a:miter lim="400000"/>
          </a:ln>
        </p:spPr>
        <p:txBody>
          <a:bodyPr lIns="45719" rIns="45719">
            <a:normAutofit/>
          </a:bodyPr>
          <a:lstStyle>
            <a:lvl1pPr algn="ctr" defTabSz="868680">
              <a:lnSpc>
                <a:spcPct val="90000"/>
              </a:lnSpc>
              <a:spcBef>
                <a:spcPts val="900"/>
              </a:spcBef>
              <a:defRPr sz="2280" b="1">
                <a:solidFill>
                  <a:srgbClr val="011993"/>
                </a:solidFill>
              </a:defRPr>
            </a:lvl1pPr>
          </a:lstStyle>
          <a:p>
            <a:r>
              <a:rPr>
                <a:solidFill>
                  <a:srgbClr val="7030A0"/>
                </a:solidFill>
              </a:rPr>
              <a:t>Delay decisions until the right time</a:t>
            </a:r>
            <a:endParaRPr>
              <a:solidFill>
                <a:srgbClr val="7030A0"/>
              </a:solidFill>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173"/>
                                        </p:tgtEl>
                                        <p:attrNameLst>
                                          <p:attrName>style.visibility</p:attrName>
                                        </p:attrNameLst>
                                      </p:cBhvr>
                                      <p:to>
                                        <p:strVal val="visible"/>
                                      </p:to>
                                    </p:set>
                                    <p:animEffect transition="in" filter="dissolve">
                                      <p:cBhvr>
                                        <p:cTn id="7" dur="10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indefinite" fill="hold"/>
                                        <p:tgtEl>
                                          <p:spTgt spid="174"/>
                                        </p:tgtEl>
                                        <p:attrNameLst>
                                          <p:attrName>style.visibility</p:attrName>
                                        </p:attrNameLst>
                                      </p:cBhvr>
                                      <p:to>
                                        <p:strVal val="visible"/>
                                      </p:to>
                                    </p:set>
                                    <p:animEffect transition="in" filter="dissolve">
                                      <p:cBhvr>
                                        <p:cTn id="12" dur="10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indefinite" fill="hold"/>
                                        <p:tgtEl>
                                          <p:spTgt spid="175"/>
                                        </p:tgtEl>
                                        <p:attrNameLst>
                                          <p:attrName>style.visibility</p:attrName>
                                        </p:attrNameLst>
                                      </p:cBhvr>
                                      <p:to>
                                        <p:strVal val="visible"/>
                                      </p:to>
                                    </p:set>
                                    <p:animEffect transition="in" filter="dissolve">
                                      <p:cBhvr>
                                        <p:cTn id="17" dur="10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74" grpId="0" animBg="1" advAuto="0"/>
      <p:bldP spid="175"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1"/>
          <p:cNvSpPr/>
          <p:nvPr/>
        </p:nvSpPr>
        <p:spPr>
          <a:xfrm>
            <a:off x="-429351" y="5728564"/>
            <a:ext cx="12809600" cy="1154472"/>
          </a:xfrm>
          <a:prstGeom prst="rect">
            <a:avLst/>
          </a:prstGeom>
          <a:solidFill>
            <a:schemeClr val="accent6"/>
          </a:solidFill>
          <a:ln w="12700">
            <a:miter lim="400000"/>
          </a:ln>
        </p:spPr>
        <p:txBody>
          <a:bodyPr lIns="45719" rIns="45719" anchor="ctr"/>
          <a:lstStyle/>
          <a:p>
            <a:pPr algn="ctr">
              <a:defRPr>
                <a:solidFill>
                  <a:schemeClr val="accent4">
                    <a:lumOff val="25000"/>
                  </a:schemeClr>
                </a:solidFill>
              </a:defRPr>
            </a:pPr>
          </a:p>
        </p:txBody>
      </p:sp>
      <p:sp>
        <p:nvSpPr>
          <p:cNvPr id="179" name="Rectangle 11"/>
          <p:cNvSpPr/>
          <p:nvPr/>
        </p:nvSpPr>
        <p:spPr>
          <a:xfrm>
            <a:off x="-429351" y="-99239"/>
            <a:ext cx="12809600" cy="1154472"/>
          </a:xfrm>
          <a:prstGeom prst="rect">
            <a:avLst/>
          </a:prstGeom>
          <a:solidFill>
            <a:schemeClr val="accent6"/>
          </a:solidFill>
          <a:ln w="12700">
            <a:miter lim="400000"/>
          </a:ln>
        </p:spPr>
        <p:txBody>
          <a:bodyPr lIns="45719" rIns="45719" anchor="ctr"/>
          <a:lstStyle/>
          <a:p>
            <a:pPr algn="ctr">
              <a:defRPr>
                <a:solidFill>
                  <a:schemeClr val="accent4">
                    <a:lumOff val="25000"/>
                  </a:schemeClr>
                </a:solidFill>
              </a:defRPr>
            </a:pPr>
          </a:p>
        </p:txBody>
      </p:sp>
      <p:sp>
        <p:nvSpPr>
          <p:cNvPr id="180" name="How can we separate essential complexity of Incidental complexity ?"/>
          <p:cNvSpPr txBox="1"/>
          <p:nvPr/>
        </p:nvSpPr>
        <p:spPr>
          <a:xfrm>
            <a:off x="2302400" y="2838178"/>
            <a:ext cx="7587200" cy="1107441"/>
          </a:xfrm>
          <a:prstGeom prst="rect">
            <a:avLst/>
          </a:prstGeom>
          <a:ln w="12700">
            <a:miter lim="400000"/>
          </a:ln>
        </p:spPr>
        <p:txBody>
          <a:bodyPr lIns="45719" rIns="45719">
            <a:spAutoFit/>
          </a:bodyPr>
          <a:lstStyle>
            <a:lvl1pPr algn="ctr">
              <a:defRPr sz="3400"/>
            </a:lvl1pPr>
          </a:lstStyle>
          <a:p>
            <a:r>
              <a:t>How can we separate essential complexity of Incidental complexity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3"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184" name="Título 1"/>
          <p:cNvSpPr txBox="1">
            <a:spLocks noGrp="1"/>
          </p:cNvSpPr>
          <p:nvPr>
            <p:ph type="title"/>
          </p:nvPr>
        </p:nvSpPr>
        <p:spPr>
          <a:xfrm>
            <a:off x="900946" y="2471126"/>
            <a:ext cx="2303853" cy="191574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Domain Driven Architectures</a:t>
            </a:r>
          </a:p>
        </p:txBody>
      </p:sp>
      <p:pic>
        <p:nvPicPr>
          <p:cNvPr id="185" name="Image" descr="Image"/>
          <p:cNvPicPr>
            <a:picLocks noChangeAspect="1"/>
          </p:cNvPicPr>
          <p:nvPr/>
        </p:nvPicPr>
        <p:blipFill>
          <a:blip r:embed="rId1"/>
          <a:stretch>
            <a:fillRect/>
          </a:stretch>
        </p:blipFill>
        <p:spPr>
          <a:xfrm>
            <a:off x="5843688" y="1454150"/>
            <a:ext cx="3810001" cy="3949700"/>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189"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190" name="Line"/>
          <p:cNvSpPr/>
          <p:nvPr/>
        </p:nvSpPr>
        <p:spPr>
          <a:xfrm>
            <a:off x="3105032" y="660273"/>
            <a:ext cx="7569497" cy="1"/>
          </a:xfrm>
          <a:prstGeom prst="line">
            <a:avLst/>
          </a:prstGeom>
          <a:solidFill>
            <a:srgbClr val="7030A0"/>
          </a:solidFill>
          <a:ln w="63500">
            <a:solidFill>
              <a:srgbClr val="7030A0"/>
            </a:solidFill>
            <a:miter/>
          </a:ln>
        </p:spPr>
        <p:txBody>
          <a:bodyPr lIns="45719" rIns="45719"/>
          <a:lstStyle/>
          <a:p/>
        </p:txBody>
      </p:sp>
      <p:sp>
        <p:nvSpPr>
          <p:cNvPr id="191"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192" name="Circle"/>
          <p:cNvSpPr/>
          <p:nvPr/>
        </p:nvSpPr>
        <p:spPr>
          <a:xfrm>
            <a:off x="3080292" y="532003"/>
            <a:ext cx="256541" cy="256541"/>
          </a:xfrm>
          <a:prstGeom prst="ellipse">
            <a:avLst/>
          </a:prstGeom>
          <a:solidFill>
            <a:srgbClr val="7030A0"/>
          </a:solidFill>
          <a:ln w="12700">
            <a:solidFill>
              <a:srgbClr val="7030A0"/>
            </a:solidFill>
            <a:miter lim="400000"/>
          </a:ln>
        </p:spPr>
        <p:txBody>
          <a:bodyPr lIns="45719" rIns="45719" anchor="ctr"/>
          <a:lstStyle/>
          <a:p/>
        </p:txBody>
      </p:sp>
      <p:pic>
        <p:nvPicPr>
          <p:cNvPr id="193" name="Image" descr="Image"/>
          <p:cNvPicPr>
            <a:picLocks noChangeAspect="1"/>
          </p:cNvPicPr>
          <p:nvPr/>
        </p:nvPicPr>
        <p:blipFill>
          <a:blip r:embed="rId1"/>
          <a:stretch>
            <a:fillRect/>
          </a:stretch>
        </p:blipFill>
        <p:spPr>
          <a:xfrm>
            <a:off x="9327365" y="2260005"/>
            <a:ext cx="1757782" cy="2452905"/>
          </a:xfrm>
          <a:prstGeom prst="rect">
            <a:avLst/>
          </a:prstGeom>
          <a:ln w="12700">
            <a:miter lim="400000"/>
            <a:headEnd/>
            <a:tailEnd/>
          </a:ln>
        </p:spPr>
      </p:pic>
      <p:sp>
        <p:nvSpPr>
          <p:cNvPr id="194" name="Alistair Cockburn"/>
          <p:cNvSpPr txBox="1"/>
          <p:nvPr/>
        </p:nvSpPr>
        <p:spPr>
          <a:xfrm>
            <a:off x="9280416" y="4817234"/>
            <a:ext cx="1851681" cy="358141"/>
          </a:xfrm>
          <a:prstGeom prst="rect">
            <a:avLst/>
          </a:prstGeom>
          <a:ln w="12700">
            <a:miter lim="400000"/>
          </a:ln>
        </p:spPr>
        <p:txBody>
          <a:bodyPr wrap="none" lIns="45719" rIns="45719">
            <a:spAutoFit/>
          </a:bodyPr>
          <a:lstStyle/>
          <a:p>
            <a:r>
              <a:t>Alistair Cockburn</a:t>
            </a:r>
          </a:p>
        </p:txBody>
      </p:sp>
      <p:sp>
        <p:nvSpPr>
          <p:cNvPr id="195" name="Principles…"/>
          <p:cNvSpPr txBox="1"/>
          <p:nvPr/>
        </p:nvSpPr>
        <p:spPr>
          <a:xfrm>
            <a:off x="3243822" y="2220340"/>
            <a:ext cx="5369396" cy="1259841"/>
          </a:xfrm>
          <a:prstGeom prst="rect">
            <a:avLst/>
          </a:prstGeom>
          <a:ln w="12700">
            <a:miter lim="400000"/>
          </a:ln>
        </p:spPr>
        <p:txBody>
          <a:bodyPr lIns="45719" rIns="45719">
            <a:spAutoFit/>
          </a:bodyPr>
          <a:lstStyle/>
          <a:p>
            <a:pPr>
              <a:defRPr sz="2100" b="1"/>
            </a:pPr>
            <a:r>
              <a:t>Principles</a:t>
            </a:r>
          </a:p>
          <a:p>
            <a:pPr>
              <a:defRPr sz="2100" b="1"/>
            </a:pPr>
          </a:p>
          <a:p>
            <a:pPr marL="180340" indent="-180340">
              <a:buSzPct val="100000"/>
              <a:buChar char="•"/>
            </a:pPr>
            <a:r>
              <a:t>Explicitly separate Application, Domain, and Infrastructure</a:t>
            </a:r>
          </a:p>
        </p:txBody>
      </p:sp>
      <p:sp>
        <p:nvSpPr>
          <p:cNvPr id="196" name="a.k.a Ports and Adapters"/>
          <p:cNvSpPr txBox="1"/>
          <p:nvPr/>
        </p:nvSpPr>
        <p:spPr>
          <a:xfrm>
            <a:off x="8834291" y="5279700"/>
            <a:ext cx="2989671" cy="383541"/>
          </a:xfrm>
          <a:prstGeom prst="rect">
            <a:avLst/>
          </a:prstGeom>
          <a:ln w="12700">
            <a:miter lim="400000"/>
          </a:ln>
        </p:spPr>
        <p:txBody>
          <a:bodyPr wrap="none" lIns="45719" rIns="45719">
            <a:spAutoFit/>
          </a:bodyPr>
          <a:lstStyle/>
          <a:p>
            <a:pPr>
              <a:defRPr sz="2000"/>
            </a:pPr>
            <a:r>
              <a:t>a.k.a </a:t>
            </a:r>
            <a:r>
              <a:rPr b="1"/>
              <a:t>Ports and Adapters</a:t>
            </a:r>
            <a:endParaRPr b="1"/>
          </a:p>
        </p:txBody>
      </p:sp>
      <p:pic>
        <p:nvPicPr>
          <p:cNvPr id="197" name="Image" descr="Image"/>
          <p:cNvPicPr>
            <a:picLocks noChangeAspect="1"/>
          </p:cNvPicPr>
          <p:nvPr/>
        </p:nvPicPr>
        <p:blipFill>
          <a:blip r:embed="rId2"/>
          <a:stretch>
            <a:fillRect/>
          </a:stretch>
        </p:blipFill>
        <p:spPr>
          <a:xfrm>
            <a:off x="2940105" y="1483334"/>
            <a:ext cx="8882127" cy="452959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192"/>
                                        </p:tgtEl>
                                        <p:attrNameLst>
                                          <p:attrName>style.visibility</p:attrName>
                                        </p:attrNameLst>
                                      </p:cBhvr>
                                      <p:to>
                                        <p:strVal val="visible"/>
                                      </p:to>
                                    </p:set>
                                    <p:animEffect transition="in" filter="dissolve">
                                      <p:cBhvr>
                                        <p:cTn id="7" dur="1000"/>
                                        <p:tgtEl>
                                          <p:spTgt spid="19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indefinite" fill="hold"/>
                                        <p:tgtEl>
                                          <p:spTgt spid="191"/>
                                        </p:tgtEl>
                                        <p:attrNameLst>
                                          <p:attrName>style.visibility</p:attrName>
                                        </p:attrNameLst>
                                      </p:cBhvr>
                                      <p:to>
                                        <p:strVal val="visible"/>
                                      </p:to>
                                    </p:set>
                                    <p:animEffect transition="in" filter="dissolve">
                                      <p:cBhvr>
                                        <p:cTn id="11" dur="1000"/>
                                        <p:tgtEl>
                                          <p:spTgt spid="191"/>
                                        </p:tgtEl>
                                      </p:cBhvr>
                                    </p:animEffect>
                                  </p:childTnLst>
                                </p:cTn>
                              </p:par>
                            </p:childTnLst>
                          </p:cTn>
                        </p:par>
                        <p:par>
                          <p:cTn id="12" fill="hold">
                            <p:stCondLst>
                              <p:cond delay="2000"/>
                            </p:stCondLst>
                            <p:childTnLst>
                              <p:par>
                                <p:cTn id="13" presetID="1" presetClass="entr" presetSubtype="0" fill="hold" grpId="0" nodeType="afterEffect">
                                  <p:stCondLst>
                                    <p:cond delay="1000"/>
                                  </p:stCondLst>
                                  <p:childTnLst>
                                    <p:set>
                                      <p:cBhvr>
                                        <p:cTn id="14" dur="indefinite" fill="hold"/>
                                        <p:tgtEl>
                                          <p:spTgt spid="193"/>
                                        </p:tgtEl>
                                        <p:attrNameLst>
                                          <p:attrName>style.visibility</p:attrName>
                                        </p:attrNameLst>
                                      </p:cBhvr>
                                      <p:to>
                                        <p:strVal val="visible"/>
                                      </p:to>
                                    </p:set>
                                  </p:childTnLst>
                                </p:cTn>
                              </p:par>
                            </p:childTnLst>
                          </p:cTn>
                        </p:par>
                        <p:par>
                          <p:cTn id="15" fill="hold">
                            <p:stCondLst>
                              <p:cond delay="3000"/>
                            </p:stCondLst>
                            <p:childTnLst>
                              <p:par>
                                <p:cTn id="16" presetID="1" presetClass="entr" presetSubtype="0" fill="hold" grpId="0" nodeType="afterEffect">
                                  <p:stCondLst>
                                    <p:cond delay="0"/>
                                  </p:stCondLst>
                                  <p:childTnLst>
                                    <p:set>
                                      <p:cBhvr>
                                        <p:cTn id="17" dur="indefinite" fill="hold"/>
                                        <p:tgtEl>
                                          <p:spTgt spid="194"/>
                                        </p:tgtEl>
                                        <p:attrNameLst>
                                          <p:attrName>style.visibility</p:attrName>
                                        </p:attrNameLst>
                                      </p:cBhvr>
                                      <p:to>
                                        <p:strVal val="visible"/>
                                      </p:to>
                                    </p:set>
                                  </p:childTnLst>
                                </p:cTn>
                              </p:par>
                            </p:childTnLst>
                          </p:cTn>
                        </p:par>
                        <p:par>
                          <p:cTn id="18" fill="hold">
                            <p:stCondLst>
                              <p:cond delay="3000"/>
                            </p:stCondLst>
                            <p:childTnLst>
                              <p:par>
                                <p:cTn id="19" presetID="1" presetClass="entr" presetSubtype="0" fill="hold" grpId="0" nodeType="afterEffect">
                                  <p:stCondLst>
                                    <p:cond delay="2000"/>
                                  </p:stCondLst>
                                  <p:childTnLst>
                                    <p:set>
                                      <p:cBhvr>
                                        <p:cTn id="20" dur="indefinite" fill="hold"/>
                                        <p:tgtEl>
                                          <p:spTgt spid="1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indefinite" fill="hold"/>
                                        <p:tgtEl>
                                          <p:spTgt spid="1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indefinite" fill="hold"/>
                                        <p:tgtEl>
                                          <p:spTgt spid="197"/>
                                        </p:tgtEl>
                                        <p:attrNameLst>
                                          <p:attrName>style.visibility</p:attrName>
                                        </p:attrNameLst>
                                      </p:cBhvr>
                                      <p:to>
                                        <p:strVal val="visible"/>
                                      </p:to>
                                    </p:set>
                                    <p:animEffect transition="in" filter="dissolve">
                                      <p:cBhvr>
                                        <p:cTn id="29" dur="10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advAuto="0"/>
      <p:bldP spid="192" grpId="0" bldLvl="0" animBg="1" advAuto="0"/>
      <p:bldP spid="193" grpId="0" animBg="1" advAuto="0"/>
      <p:bldP spid="194" grpId="0" animBg="1" advAuto="0"/>
      <p:bldP spid="195" grpId="0" animBg="1" advAuto="0"/>
      <p:bldP spid="196" grpId="0" animBg="1" advAuto="0"/>
      <p:bldP spid="19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10"/>
          <p:cNvSpPr/>
          <p:nvPr/>
        </p:nvSpPr>
        <p:spPr>
          <a:xfrm>
            <a:off x="0" y="0"/>
            <a:ext cx="2013557" cy="6858000"/>
          </a:xfrm>
          <a:prstGeom prst="rect">
            <a:avLst/>
          </a:prstGeom>
          <a:solidFill>
            <a:schemeClr val="accent6"/>
          </a:solidFill>
          <a:ln w="12700">
            <a:miter lim="400000"/>
          </a:ln>
        </p:spPr>
        <p:txBody>
          <a:bodyPr lIns="45719" rIns="45719" anchor="ctr"/>
          <a:lstStyle/>
          <a:p>
            <a:pPr algn="ctr">
              <a:defRPr>
                <a:solidFill>
                  <a:srgbClr val="F5C545"/>
                </a:solidFill>
              </a:defRPr>
            </a:pPr>
          </a:p>
        </p:txBody>
      </p:sp>
      <p:sp>
        <p:nvSpPr>
          <p:cNvPr id="201" name="Título 1"/>
          <p:cNvSpPr txBox="1">
            <a:spLocks noGrp="1"/>
          </p:cNvSpPr>
          <p:nvPr>
            <p:ph type="title"/>
          </p:nvPr>
        </p:nvSpPr>
        <p:spPr>
          <a:xfrm>
            <a:off x="859206" y="2877946"/>
            <a:ext cx="1583157" cy="1102108"/>
          </a:xfrm>
          <a:prstGeom prst="rect">
            <a:avLst/>
          </a:prstGeom>
          <a:solidFill>
            <a:srgbClr val="7030A0"/>
          </a:solidFill>
          <a:ln w="174625">
            <a:solidFill>
              <a:srgbClr val="7030A0"/>
            </a:solidFill>
            <a:round/>
          </a:ln>
        </p:spPr>
        <p:txBody>
          <a:bodyPr/>
          <a:lstStyle>
            <a:lvl1pPr algn="ctr">
              <a:defRPr sz="2400" b="1">
                <a:solidFill>
                  <a:srgbClr val="FFFFFF"/>
                </a:solidFill>
              </a:defRPr>
            </a:lvl1pPr>
          </a:lstStyle>
          <a:p>
            <a:r>
              <a:t>Time Line</a:t>
            </a:r>
          </a:p>
        </p:txBody>
      </p:sp>
      <p:sp>
        <p:nvSpPr>
          <p:cNvPr id="202" name="Line"/>
          <p:cNvSpPr/>
          <p:nvPr/>
        </p:nvSpPr>
        <p:spPr>
          <a:xfrm>
            <a:off x="3105032" y="660273"/>
            <a:ext cx="7569497" cy="1"/>
          </a:xfrm>
          <a:prstGeom prst="line">
            <a:avLst/>
          </a:prstGeom>
          <a:solidFill>
            <a:srgbClr val="7030A0"/>
          </a:solidFill>
          <a:ln w="63500">
            <a:solidFill>
              <a:srgbClr val="7030A0"/>
            </a:solidFill>
            <a:miter/>
          </a:ln>
        </p:spPr>
        <p:txBody>
          <a:bodyPr lIns="45719" rIns="45719"/>
          <a:lstStyle/>
          <a:p/>
        </p:txBody>
      </p:sp>
      <p:sp>
        <p:nvSpPr>
          <p:cNvPr id="203" name="2005 - Hexagonal Architecture"/>
          <p:cNvSpPr txBox="1"/>
          <p:nvPr/>
        </p:nvSpPr>
        <p:spPr>
          <a:xfrm>
            <a:off x="3205099" y="826058"/>
            <a:ext cx="1634958" cy="523241"/>
          </a:xfrm>
          <a:prstGeom prst="rect">
            <a:avLst/>
          </a:prstGeom>
          <a:ln w="12700">
            <a:miter lim="400000"/>
          </a:ln>
        </p:spPr>
        <p:txBody>
          <a:bodyPr lIns="45719" rIns="45719">
            <a:spAutoFit/>
          </a:bodyPr>
          <a:lstStyle/>
          <a:p>
            <a:pPr>
              <a:defRPr sz="1500"/>
            </a:pPr>
            <a:r>
              <a:rPr b="1"/>
              <a:t>2005</a:t>
            </a:r>
            <a:r>
              <a:t> - Hexagonal Architecture</a:t>
            </a:r>
          </a:p>
        </p:txBody>
      </p:sp>
      <p:sp>
        <p:nvSpPr>
          <p:cNvPr id="204" name="Circle"/>
          <p:cNvSpPr/>
          <p:nvPr/>
        </p:nvSpPr>
        <p:spPr>
          <a:xfrm>
            <a:off x="3080292" y="532003"/>
            <a:ext cx="256541" cy="256541"/>
          </a:xfrm>
          <a:prstGeom prst="ellipse">
            <a:avLst/>
          </a:prstGeom>
          <a:solidFill>
            <a:srgbClr val="7030A0"/>
          </a:solidFill>
          <a:ln w="12700">
            <a:solidFill>
              <a:srgbClr val="7030A0"/>
            </a:solidFill>
            <a:miter lim="400000"/>
          </a:ln>
        </p:spPr>
        <p:txBody>
          <a:bodyPr lIns="45719" rIns="45719" anchor="ctr"/>
          <a:lstStyle/>
          <a:p/>
        </p:txBody>
      </p:sp>
      <p:pic>
        <p:nvPicPr>
          <p:cNvPr id="206" name="Image" descr="Image"/>
          <p:cNvPicPr>
            <a:picLocks noChangeAspect="1"/>
          </p:cNvPicPr>
          <p:nvPr/>
        </p:nvPicPr>
        <p:blipFill>
          <a:blip r:embed="rId1"/>
          <a:stretch>
            <a:fillRect/>
          </a:stretch>
        </p:blipFill>
        <p:spPr>
          <a:xfrm>
            <a:off x="2773219" y="1918305"/>
            <a:ext cx="9077932" cy="3862630"/>
          </a:xfrm>
          <a:prstGeom prst="rect">
            <a:avLst/>
          </a:prstGeom>
          <a:ln w="12700">
            <a:miter lim="400000"/>
            <a:headEnd/>
            <a:tailEnd/>
          </a:ln>
        </p:spPr>
      </p:pic>
      <p:sp>
        <p:nvSpPr>
          <p:cNvPr id="207" name="Example: A application will search poems in an external system: a file. We could also connect this application to a database, the principles would be identical"/>
          <p:cNvSpPr txBox="1"/>
          <p:nvPr/>
        </p:nvSpPr>
        <p:spPr>
          <a:xfrm>
            <a:off x="3207946" y="5677144"/>
            <a:ext cx="7363669" cy="891541"/>
          </a:xfrm>
          <a:prstGeom prst="rect">
            <a:avLst/>
          </a:prstGeom>
          <a:ln w="12700">
            <a:miter lim="400000"/>
          </a:ln>
        </p:spPr>
        <p:txBody>
          <a:bodyPr lIns="45719" rIns="45719">
            <a:spAutoFit/>
          </a:bodyPr>
          <a:lstStyle/>
          <a:p>
            <a:r>
              <a:t>Example: A application will search poems in an external system: a file. We could also connect this application to a database, the principles would be identical</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07" grpId="0" animBg="1" advAuto="0"/>
    </p:bldLst>
  </p:timing>
</p:sld>
</file>

<file path=ppt/theme/theme1.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Helvetica"/>
        <a:ea typeface="Helvetica"/>
        <a:cs typeface="Helvetica"/>
      </a:majorFont>
      <a:minorFont>
        <a:latin typeface="Calibri"/>
        <a:ea typeface="Calibri"/>
        <a:cs typeface="Calibri"/>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Helvetica"/>
        <a:ea typeface="Helvetica"/>
        <a:cs typeface="Helvetica"/>
      </a:majorFont>
      <a:minorFont>
        <a:latin typeface="Calibri"/>
        <a:ea typeface="Calibri"/>
        <a:cs typeface="Calibri"/>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0</TotalTime>
  <Words>2306</Words>
  <Application>WPS Presentation</Application>
  <PresentationFormat>Widescreen</PresentationFormat>
  <Paragraphs>167</Paragraphs>
  <Slides>25</Slides>
  <Notes>0</Notes>
  <HiddenSlides>6</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SimSun</vt:lpstr>
      <vt:lpstr>Wingdings</vt:lpstr>
      <vt:lpstr>Calibri</vt:lpstr>
      <vt:lpstr>Calibri Light</vt:lpstr>
      <vt:lpstr>Arial</vt:lpstr>
      <vt:lpstr>Times</vt:lpstr>
      <vt:lpstr>Times New Roman</vt:lpstr>
      <vt:lpstr>Microsoft YaHei</vt:lpstr>
      <vt:lpstr>Arial Unicode MS</vt:lpstr>
      <vt:lpstr>Helvetica</vt:lpstr>
      <vt:lpstr>Calibri</vt:lpstr>
      <vt:lpstr>Tema de Office</vt:lpstr>
      <vt:lpstr>Clean Architecture En Elixir </vt:lpstr>
      <vt:lpstr>PowerPoint 演示文稿</vt:lpstr>
      <vt:lpstr>PowerPoint 演示文稿</vt:lpstr>
      <vt:lpstr>PowerPoint 演示文稿</vt:lpstr>
      <vt:lpstr>PowerPoint 演示文稿</vt:lpstr>
      <vt:lpstr>PowerPoint 演示文稿</vt:lpstr>
      <vt:lpstr>Domain Driven Architectures</vt:lpstr>
      <vt:lpstr>Time Line</vt:lpstr>
      <vt:lpstr>Time Line</vt:lpstr>
      <vt:lpstr>Time Line</vt:lpstr>
      <vt:lpstr>Time Line</vt:lpstr>
      <vt:lpstr>Time Line</vt:lpstr>
      <vt:lpstr>Time Line</vt:lpstr>
      <vt:lpstr>Time Line</vt:lpstr>
      <vt:lpstr>Dependency Inversion</vt:lpstr>
      <vt:lpstr>How not to do it...</vt:lpstr>
      <vt:lpstr>How to do it...</vt:lpstr>
      <vt:lpstr>Sample of Dependency Inversion on Elixir</vt:lpstr>
      <vt:lpstr>Sample of Dependency Inversion on Elixir</vt:lpstr>
      <vt:lpstr>Sample of Dependency Inversion on Elixir</vt:lpstr>
      <vt:lpstr>Time Line</vt:lpstr>
      <vt:lpstr>Time Line</vt:lpstr>
      <vt:lpstr>Time Line</vt:lpstr>
      <vt:lpstr>Clean Architecture Bancolombia</vt:lpstr>
      <vt:lpstr>Clean Architecture Bancolombia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Architecture </dc:title>
  <dc:creator/>
  <cp:lastModifiedBy>juane</cp:lastModifiedBy>
  <cp:revision>11</cp:revision>
  <dcterms:created xsi:type="dcterms:W3CDTF">2022-09-29T20:05:00Z</dcterms:created>
  <dcterms:modified xsi:type="dcterms:W3CDTF">2022-11-02T22:21:58Z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0x0101000BA665ADC3243F429C6CF8AC107331D9</vt:lpwstr>
  </property>
  <property fmtid="{D5CDD505-2E9C-101B-9397-08002B2CF9AE}" pid="3" name="ICV">
    <vt:lpwstr>A509BEE11DA24329BA22F3419FEF80C8</vt:lpwstr>
  </property>
  <property fmtid="{D5CDD505-2E9C-101B-9397-08002B2CF9AE}" pid="4" name="KSOProductBuildVer">
    <vt:lpwstr>1033-11.2.0.11380</vt:lpwstr>
  </property>
</Properties>
</file>